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27"/>
  </p:notesMasterIdLst>
  <p:sldIdLst>
    <p:sldId id="320" r:id="rId2"/>
    <p:sldId id="299" r:id="rId3"/>
    <p:sldId id="306" r:id="rId4"/>
    <p:sldId id="300" r:id="rId5"/>
    <p:sldId id="321" r:id="rId6"/>
    <p:sldId id="332" r:id="rId7"/>
    <p:sldId id="333" r:id="rId8"/>
    <p:sldId id="334" r:id="rId9"/>
    <p:sldId id="322" r:id="rId10"/>
    <p:sldId id="338" r:id="rId11"/>
    <p:sldId id="335" r:id="rId12"/>
    <p:sldId id="336" r:id="rId13"/>
    <p:sldId id="337" r:id="rId14"/>
    <p:sldId id="324" r:id="rId15"/>
    <p:sldId id="323" r:id="rId16"/>
    <p:sldId id="325" r:id="rId17"/>
    <p:sldId id="327" r:id="rId18"/>
    <p:sldId id="302" r:id="rId19"/>
    <p:sldId id="326" r:id="rId20"/>
    <p:sldId id="339" r:id="rId21"/>
    <p:sldId id="328" r:id="rId22"/>
    <p:sldId id="329" r:id="rId23"/>
    <p:sldId id="330" r:id="rId24"/>
    <p:sldId id="311" r:id="rId25"/>
    <p:sldId id="33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38" autoAdjust="0"/>
    <p:restoredTop sz="93372" autoAdjust="0"/>
  </p:normalViewPr>
  <p:slideViewPr>
    <p:cSldViewPr snapToGrid="0">
      <p:cViewPr varScale="1">
        <p:scale>
          <a:sx n="109" d="100"/>
          <a:sy n="109" d="100"/>
        </p:scale>
        <p:origin x="732" y="9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213E5E-2DE4-4F4B-ADBA-32234BE0F5B8}" type="datetimeFigureOut">
              <a:rPr lang="en-GB" smtClean="0"/>
              <a:t>18/09/2018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52A4F5-0625-4157-BD21-0AF681B8A490}" type="slidenum">
              <a:rPr lang="en-GB" smtClean="0"/>
              <a:t>‹#›</a:t>
            </a:fld>
            <a:endParaRPr lang="en-GB"/>
          </a:p>
        </p:txBody>
      </p:sp>
    </p:spTree>
    <p:extLst>
      <p:ext uri="{BB962C8B-B14F-4D97-AF65-F5344CB8AC3E}">
        <p14:creationId xmlns:p14="http://schemas.microsoft.com/office/powerpoint/2010/main" val="4191773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52A4F5-0625-4157-BD21-0AF681B8A490}" type="slidenum">
              <a:rPr lang="en-GB" smtClean="0"/>
              <a:t>1</a:t>
            </a:fld>
            <a:endParaRPr lang="en-GB"/>
          </a:p>
        </p:txBody>
      </p:sp>
    </p:spTree>
    <p:extLst>
      <p:ext uri="{BB962C8B-B14F-4D97-AF65-F5344CB8AC3E}">
        <p14:creationId xmlns:p14="http://schemas.microsoft.com/office/powerpoint/2010/main" val="2219665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452A4F5-0625-4157-BD21-0AF681B8A490}" type="slidenum">
              <a:rPr lang="en-GB" smtClean="0"/>
              <a:t>10</a:t>
            </a:fld>
            <a:endParaRPr lang="en-GB"/>
          </a:p>
        </p:txBody>
      </p:sp>
    </p:spTree>
    <p:extLst>
      <p:ext uri="{BB962C8B-B14F-4D97-AF65-F5344CB8AC3E}">
        <p14:creationId xmlns:p14="http://schemas.microsoft.com/office/powerpoint/2010/main" val="1831223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452A4F5-0625-4157-BD21-0AF681B8A490}" type="slidenum">
              <a:rPr lang="en-GB" smtClean="0"/>
              <a:t>11</a:t>
            </a:fld>
            <a:endParaRPr lang="en-GB"/>
          </a:p>
        </p:txBody>
      </p:sp>
    </p:spTree>
    <p:extLst>
      <p:ext uri="{BB962C8B-B14F-4D97-AF65-F5344CB8AC3E}">
        <p14:creationId xmlns:p14="http://schemas.microsoft.com/office/powerpoint/2010/main" val="2561377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452A4F5-0625-4157-BD21-0AF681B8A490}" type="slidenum">
              <a:rPr lang="en-GB" smtClean="0"/>
              <a:t>12</a:t>
            </a:fld>
            <a:endParaRPr lang="en-GB"/>
          </a:p>
        </p:txBody>
      </p:sp>
    </p:spTree>
    <p:extLst>
      <p:ext uri="{BB962C8B-B14F-4D97-AF65-F5344CB8AC3E}">
        <p14:creationId xmlns:p14="http://schemas.microsoft.com/office/powerpoint/2010/main" val="3990155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452A4F5-0625-4157-BD21-0AF681B8A490}" type="slidenum">
              <a:rPr lang="en-GB" smtClean="0"/>
              <a:t>13</a:t>
            </a:fld>
            <a:endParaRPr lang="en-GB"/>
          </a:p>
        </p:txBody>
      </p:sp>
    </p:spTree>
    <p:extLst>
      <p:ext uri="{BB962C8B-B14F-4D97-AF65-F5344CB8AC3E}">
        <p14:creationId xmlns:p14="http://schemas.microsoft.com/office/powerpoint/2010/main" val="1130957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452A4F5-0625-4157-BD21-0AF681B8A490}" type="slidenum">
              <a:rPr lang="en-GB" smtClean="0"/>
              <a:t>14</a:t>
            </a:fld>
            <a:endParaRPr lang="en-GB"/>
          </a:p>
        </p:txBody>
      </p:sp>
    </p:spTree>
    <p:extLst>
      <p:ext uri="{BB962C8B-B14F-4D97-AF65-F5344CB8AC3E}">
        <p14:creationId xmlns:p14="http://schemas.microsoft.com/office/powerpoint/2010/main" val="1517447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452A4F5-0625-4157-BD21-0AF681B8A490}" type="slidenum">
              <a:rPr lang="en-GB" smtClean="0"/>
              <a:t>15</a:t>
            </a:fld>
            <a:endParaRPr lang="en-GB"/>
          </a:p>
        </p:txBody>
      </p:sp>
    </p:spTree>
    <p:extLst>
      <p:ext uri="{BB962C8B-B14F-4D97-AF65-F5344CB8AC3E}">
        <p14:creationId xmlns:p14="http://schemas.microsoft.com/office/powerpoint/2010/main" val="2602849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452A4F5-0625-4157-BD21-0AF681B8A490}" type="slidenum">
              <a:rPr lang="en-GB" smtClean="0"/>
              <a:t>16</a:t>
            </a:fld>
            <a:endParaRPr lang="en-GB"/>
          </a:p>
        </p:txBody>
      </p:sp>
    </p:spTree>
    <p:extLst>
      <p:ext uri="{BB962C8B-B14F-4D97-AF65-F5344CB8AC3E}">
        <p14:creationId xmlns:p14="http://schemas.microsoft.com/office/powerpoint/2010/main" val="674535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452A4F5-0625-4157-BD21-0AF681B8A490}" type="slidenum">
              <a:rPr lang="en-GB" smtClean="0"/>
              <a:t>17</a:t>
            </a:fld>
            <a:endParaRPr lang="en-GB"/>
          </a:p>
        </p:txBody>
      </p:sp>
    </p:spTree>
    <p:extLst>
      <p:ext uri="{BB962C8B-B14F-4D97-AF65-F5344CB8AC3E}">
        <p14:creationId xmlns:p14="http://schemas.microsoft.com/office/powerpoint/2010/main" val="965639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 </a:t>
            </a:r>
            <a:endParaRPr lang="en-GB" dirty="0" smtClean="0"/>
          </a:p>
          <a:p>
            <a:endParaRPr lang="en-GB" dirty="0"/>
          </a:p>
        </p:txBody>
      </p:sp>
      <p:sp>
        <p:nvSpPr>
          <p:cNvPr id="4" name="Slide Number Placeholder 3"/>
          <p:cNvSpPr>
            <a:spLocks noGrp="1"/>
          </p:cNvSpPr>
          <p:nvPr>
            <p:ph type="sldNum" sz="quarter" idx="10"/>
          </p:nvPr>
        </p:nvSpPr>
        <p:spPr/>
        <p:txBody>
          <a:bodyPr/>
          <a:lstStyle/>
          <a:p>
            <a:fld id="{F452A4F5-0625-4157-BD21-0AF681B8A490}" type="slidenum">
              <a:rPr lang="en-GB" smtClean="0"/>
              <a:t>18</a:t>
            </a:fld>
            <a:endParaRPr lang="en-GB"/>
          </a:p>
        </p:txBody>
      </p:sp>
    </p:spTree>
    <p:extLst>
      <p:ext uri="{BB962C8B-B14F-4D97-AF65-F5344CB8AC3E}">
        <p14:creationId xmlns:p14="http://schemas.microsoft.com/office/powerpoint/2010/main" val="1536264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452A4F5-0625-4157-BD21-0AF681B8A490}" type="slidenum">
              <a:rPr lang="en-GB" smtClean="0"/>
              <a:t>19</a:t>
            </a:fld>
            <a:endParaRPr lang="en-GB"/>
          </a:p>
        </p:txBody>
      </p:sp>
    </p:spTree>
    <p:extLst>
      <p:ext uri="{BB962C8B-B14F-4D97-AF65-F5344CB8AC3E}">
        <p14:creationId xmlns:p14="http://schemas.microsoft.com/office/powerpoint/2010/main" val="4097869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452A4F5-0625-4157-BD21-0AF681B8A490}" type="slidenum">
              <a:rPr lang="en-GB" smtClean="0"/>
              <a:t>2</a:t>
            </a:fld>
            <a:endParaRPr lang="en-GB"/>
          </a:p>
        </p:txBody>
      </p:sp>
    </p:spTree>
    <p:extLst>
      <p:ext uri="{BB962C8B-B14F-4D97-AF65-F5344CB8AC3E}">
        <p14:creationId xmlns:p14="http://schemas.microsoft.com/office/powerpoint/2010/main" val="2601436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452A4F5-0625-4157-BD21-0AF681B8A490}" type="slidenum">
              <a:rPr lang="en-GB" smtClean="0"/>
              <a:t>21</a:t>
            </a:fld>
            <a:endParaRPr lang="en-GB"/>
          </a:p>
        </p:txBody>
      </p:sp>
    </p:spTree>
    <p:extLst>
      <p:ext uri="{BB962C8B-B14F-4D97-AF65-F5344CB8AC3E}">
        <p14:creationId xmlns:p14="http://schemas.microsoft.com/office/powerpoint/2010/main" val="912363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452A4F5-0625-4157-BD21-0AF681B8A490}" type="slidenum">
              <a:rPr lang="en-GB" smtClean="0"/>
              <a:t>22</a:t>
            </a:fld>
            <a:endParaRPr lang="en-GB"/>
          </a:p>
        </p:txBody>
      </p:sp>
    </p:spTree>
    <p:extLst>
      <p:ext uri="{BB962C8B-B14F-4D97-AF65-F5344CB8AC3E}">
        <p14:creationId xmlns:p14="http://schemas.microsoft.com/office/powerpoint/2010/main" val="154731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1" i="1" u="sng"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452A4F5-0625-4157-BD21-0AF681B8A490}" type="slidenum">
              <a:rPr lang="en-GB" smtClean="0"/>
              <a:t>23</a:t>
            </a:fld>
            <a:endParaRPr lang="en-GB"/>
          </a:p>
        </p:txBody>
      </p:sp>
    </p:spTree>
    <p:extLst>
      <p:ext uri="{BB962C8B-B14F-4D97-AF65-F5344CB8AC3E}">
        <p14:creationId xmlns:p14="http://schemas.microsoft.com/office/powerpoint/2010/main" val="4169769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baseline="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F452A4F5-0625-4157-BD21-0AF681B8A490}" type="slidenum">
              <a:rPr lang="en-GB" smtClean="0"/>
              <a:t>24</a:t>
            </a:fld>
            <a:endParaRPr lang="en-GB"/>
          </a:p>
        </p:txBody>
      </p:sp>
    </p:spTree>
    <p:extLst>
      <p:ext uri="{BB962C8B-B14F-4D97-AF65-F5344CB8AC3E}">
        <p14:creationId xmlns:p14="http://schemas.microsoft.com/office/powerpoint/2010/main" val="38216215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452A4F5-0625-4157-BD21-0AF681B8A490}" type="slidenum">
              <a:rPr lang="en-GB" smtClean="0"/>
              <a:t>25</a:t>
            </a:fld>
            <a:endParaRPr lang="en-GB"/>
          </a:p>
        </p:txBody>
      </p:sp>
    </p:spTree>
    <p:extLst>
      <p:ext uri="{BB962C8B-B14F-4D97-AF65-F5344CB8AC3E}">
        <p14:creationId xmlns:p14="http://schemas.microsoft.com/office/powerpoint/2010/main" val="826319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452A4F5-0625-4157-BD21-0AF681B8A490}" type="slidenum">
              <a:rPr lang="en-GB" smtClean="0"/>
              <a:t>3</a:t>
            </a:fld>
            <a:endParaRPr lang="en-GB"/>
          </a:p>
        </p:txBody>
      </p:sp>
    </p:spTree>
    <p:extLst>
      <p:ext uri="{BB962C8B-B14F-4D97-AF65-F5344CB8AC3E}">
        <p14:creationId xmlns:p14="http://schemas.microsoft.com/office/powerpoint/2010/main" val="997476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452A4F5-0625-4157-BD21-0AF681B8A490}" type="slidenum">
              <a:rPr lang="en-GB" smtClean="0"/>
              <a:t>4</a:t>
            </a:fld>
            <a:endParaRPr lang="en-GB"/>
          </a:p>
        </p:txBody>
      </p:sp>
    </p:spTree>
    <p:extLst>
      <p:ext uri="{BB962C8B-B14F-4D97-AF65-F5344CB8AC3E}">
        <p14:creationId xmlns:p14="http://schemas.microsoft.com/office/powerpoint/2010/main" val="3941948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u="sng" dirty="0"/>
          </a:p>
        </p:txBody>
      </p:sp>
      <p:sp>
        <p:nvSpPr>
          <p:cNvPr id="4" name="Slide Number Placeholder 3"/>
          <p:cNvSpPr>
            <a:spLocks noGrp="1"/>
          </p:cNvSpPr>
          <p:nvPr>
            <p:ph type="sldNum" sz="quarter" idx="10"/>
          </p:nvPr>
        </p:nvSpPr>
        <p:spPr/>
        <p:txBody>
          <a:bodyPr/>
          <a:lstStyle/>
          <a:p>
            <a:fld id="{F452A4F5-0625-4157-BD21-0AF681B8A490}" type="slidenum">
              <a:rPr lang="en-GB" smtClean="0"/>
              <a:t>5</a:t>
            </a:fld>
            <a:endParaRPr lang="en-GB"/>
          </a:p>
        </p:txBody>
      </p:sp>
    </p:spTree>
    <p:extLst>
      <p:ext uri="{BB962C8B-B14F-4D97-AF65-F5344CB8AC3E}">
        <p14:creationId xmlns:p14="http://schemas.microsoft.com/office/powerpoint/2010/main" val="4108784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u="sng" dirty="0"/>
          </a:p>
        </p:txBody>
      </p:sp>
      <p:sp>
        <p:nvSpPr>
          <p:cNvPr id="4" name="Slide Number Placeholder 3"/>
          <p:cNvSpPr>
            <a:spLocks noGrp="1"/>
          </p:cNvSpPr>
          <p:nvPr>
            <p:ph type="sldNum" sz="quarter" idx="10"/>
          </p:nvPr>
        </p:nvSpPr>
        <p:spPr/>
        <p:txBody>
          <a:bodyPr/>
          <a:lstStyle/>
          <a:p>
            <a:fld id="{F452A4F5-0625-4157-BD21-0AF681B8A490}" type="slidenum">
              <a:rPr lang="en-GB" smtClean="0"/>
              <a:t>6</a:t>
            </a:fld>
            <a:endParaRPr lang="en-GB"/>
          </a:p>
        </p:txBody>
      </p:sp>
    </p:spTree>
    <p:extLst>
      <p:ext uri="{BB962C8B-B14F-4D97-AF65-F5344CB8AC3E}">
        <p14:creationId xmlns:p14="http://schemas.microsoft.com/office/powerpoint/2010/main" val="2706241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u="sng" dirty="0"/>
          </a:p>
        </p:txBody>
      </p:sp>
      <p:sp>
        <p:nvSpPr>
          <p:cNvPr id="4" name="Slide Number Placeholder 3"/>
          <p:cNvSpPr>
            <a:spLocks noGrp="1"/>
          </p:cNvSpPr>
          <p:nvPr>
            <p:ph type="sldNum" sz="quarter" idx="10"/>
          </p:nvPr>
        </p:nvSpPr>
        <p:spPr/>
        <p:txBody>
          <a:bodyPr/>
          <a:lstStyle/>
          <a:p>
            <a:fld id="{F452A4F5-0625-4157-BD21-0AF681B8A490}" type="slidenum">
              <a:rPr lang="en-GB" smtClean="0"/>
              <a:t>7</a:t>
            </a:fld>
            <a:endParaRPr lang="en-GB"/>
          </a:p>
        </p:txBody>
      </p:sp>
    </p:spTree>
    <p:extLst>
      <p:ext uri="{BB962C8B-B14F-4D97-AF65-F5344CB8AC3E}">
        <p14:creationId xmlns:p14="http://schemas.microsoft.com/office/powerpoint/2010/main" val="3648178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u="sng" dirty="0"/>
          </a:p>
        </p:txBody>
      </p:sp>
      <p:sp>
        <p:nvSpPr>
          <p:cNvPr id="4" name="Slide Number Placeholder 3"/>
          <p:cNvSpPr>
            <a:spLocks noGrp="1"/>
          </p:cNvSpPr>
          <p:nvPr>
            <p:ph type="sldNum" sz="quarter" idx="10"/>
          </p:nvPr>
        </p:nvSpPr>
        <p:spPr/>
        <p:txBody>
          <a:bodyPr/>
          <a:lstStyle/>
          <a:p>
            <a:fld id="{F452A4F5-0625-4157-BD21-0AF681B8A490}" type="slidenum">
              <a:rPr lang="en-GB" smtClean="0"/>
              <a:t>8</a:t>
            </a:fld>
            <a:endParaRPr lang="en-GB"/>
          </a:p>
        </p:txBody>
      </p:sp>
    </p:spTree>
    <p:extLst>
      <p:ext uri="{BB962C8B-B14F-4D97-AF65-F5344CB8AC3E}">
        <p14:creationId xmlns:p14="http://schemas.microsoft.com/office/powerpoint/2010/main" val="3954475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452A4F5-0625-4157-BD21-0AF681B8A490}" type="slidenum">
              <a:rPr lang="en-GB" smtClean="0"/>
              <a:t>9</a:t>
            </a:fld>
            <a:endParaRPr lang="en-GB"/>
          </a:p>
        </p:txBody>
      </p:sp>
    </p:spTree>
    <p:extLst>
      <p:ext uri="{BB962C8B-B14F-4D97-AF65-F5344CB8AC3E}">
        <p14:creationId xmlns:p14="http://schemas.microsoft.com/office/powerpoint/2010/main" val="25467551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7" name="Rectangle 6"/>
          <p:cNvSpPr/>
          <p:nvPr/>
        </p:nvSpPr>
        <p:spPr>
          <a:xfrm flipH="1">
            <a:off x="0" y="-1"/>
            <a:ext cx="12192000" cy="6858001"/>
          </a:xfrm>
          <a:prstGeom prst="rect">
            <a:avLst/>
          </a:prstGeom>
          <a:blipFill>
            <a:blip r:embed="rId2"/>
            <a:srcRect/>
            <a:stretch>
              <a:fillRect t="-45" b="-4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0" y="-2"/>
            <a:ext cx="12192000" cy="6858001"/>
          </a:xfrm>
          <a:prstGeom prst="rect">
            <a:avLst/>
          </a:prstGeom>
          <a:gradFill flip="none" rotWithShape="1">
            <a:gsLst>
              <a:gs pos="50000">
                <a:srgbClr val="0E6394">
                  <a:alpha val="45000"/>
                </a:srgbClr>
              </a:gs>
              <a:gs pos="17000">
                <a:schemeClr val="tx2">
                  <a:alpha val="45000"/>
                </a:schemeClr>
              </a:gs>
              <a:gs pos="100000">
                <a:schemeClr val="accent2">
                  <a:alpha val="4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3416300" y="1742900"/>
            <a:ext cx="5359400" cy="2387600"/>
          </a:xfrm>
        </p:spPr>
        <p:txBody>
          <a:bodyPr anchor="ctr">
            <a:normAutofit/>
          </a:bodyPr>
          <a:lstStyle>
            <a:lvl1pPr algn="ctr">
              <a:lnSpc>
                <a:spcPct val="100000"/>
              </a:lnSpc>
              <a:defRPr sz="5400" b="1">
                <a:solidFill>
                  <a:schemeClr val="bg1"/>
                </a:solidFill>
              </a:defRPr>
            </a:lvl1pPr>
          </a:lstStyle>
          <a:p>
            <a:r>
              <a:rPr lang="en-US" smtClean="0"/>
              <a:t>Click to edit Master title style</a:t>
            </a:r>
            <a:endParaRPr lang="en-GB" dirty="0"/>
          </a:p>
        </p:txBody>
      </p:sp>
      <p:sp>
        <p:nvSpPr>
          <p:cNvPr id="6" name="Text Placeholder 5"/>
          <p:cNvSpPr>
            <a:spLocks noGrp="1"/>
          </p:cNvSpPr>
          <p:nvPr>
            <p:ph type="body" sz="quarter" idx="10" hasCustomPrompt="1"/>
          </p:nvPr>
        </p:nvSpPr>
        <p:spPr>
          <a:xfrm>
            <a:off x="3416398" y="4161275"/>
            <a:ext cx="5359206" cy="1079795"/>
          </a:xfrm>
          <a:prstGeom prst="rect">
            <a:avLst/>
          </a:prstGeom>
        </p:spPr>
        <p:txBody>
          <a:bodyPr anchor="ctr">
            <a:normAutofit/>
          </a:bodyPr>
          <a:lstStyle>
            <a:lvl1pPr marL="0" indent="0" algn="ctr">
              <a:buNone/>
              <a:defRPr sz="2800" b="1" baseline="0">
                <a:solidFill>
                  <a:schemeClr val="bg1"/>
                </a:solidFill>
                <a:latin typeface="+mj-lt"/>
              </a:defRPr>
            </a:lvl1pPr>
          </a:lstStyle>
          <a:p>
            <a:pPr lvl="0"/>
            <a:r>
              <a:rPr lang="en-GB" dirty="0"/>
              <a:t>Insert Text</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793878" cy="1030941"/>
          </a:xfrm>
          <a:prstGeom prst="rect">
            <a:avLst/>
          </a:prstGeom>
        </p:spPr>
      </p:pic>
      <p:sp>
        <p:nvSpPr>
          <p:cNvPr id="8" name="Rectangle 7"/>
          <p:cNvSpPr/>
          <p:nvPr/>
        </p:nvSpPr>
        <p:spPr>
          <a:xfrm>
            <a:off x="3396000" y="729000"/>
            <a:ext cx="5400000" cy="540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b="1" dirty="0">
              <a:latin typeface="+mj-lt"/>
            </a:endParaRPr>
          </a:p>
        </p:txBody>
      </p:sp>
      <p:sp>
        <p:nvSpPr>
          <p:cNvPr id="10" name="Rectangle 9"/>
          <p:cNvSpPr/>
          <p:nvPr userDrawn="1"/>
        </p:nvSpPr>
        <p:spPr>
          <a:xfrm flipH="1">
            <a:off x="0" y="-1"/>
            <a:ext cx="12192000" cy="6858001"/>
          </a:xfrm>
          <a:prstGeom prst="rect">
            <a:avLst/>
          </a:prstGeom>
          <a:blipFill>
            <a:blip r:embed="rId2"/>
            <a:srcRect/>
            <a:stretch>
              <a:fillRect t="-45" b="-4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2"/>
            <a:ext cx="12192000" cy="6858001"/>
          </a:xfrm>
          <a:prstGeom prst="rect">
            <a:avLst/>
          </a:prstGeom>
          <a:gradFill flip="none" rotWithShape="1">
            <a:gsLst>
              <a:gs pos="50000">
                <a:srgbClr val="0E6394">
                  <a:alpha val="45000"/>
                </a:srgbClr>
              </a:gs>
              <a:gs pos="17000">
                <a:schemeClr val="tx2">
                  <a:alpha val="45000"/>
                </a:schemeClr>
              </a:gs>
              <a:gs pos="100000">
                <a:schemeClr val="accent2">
                  <a:alpha val="4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2793878" cy="1030941"/>
          </a:xfrm>
          <a:prstGeom prst="rect">
            <a:avLst/>
          </a:prstGeom>
        </p:spPr>
      </p:pic>
      <p:sp>
        <p:nvSpPr>
          <p:cNvPr id="13" name="Rectangle 12"/>
          <p:cNvSpPr/>
          <p:nvPr userDrawn="1"/>
        </p:nvSpPr>
        <p:spPr>
          <a:xfrm>
            <a:off x="3396000" y="729000"/>
            <a:ext cx="5400000" cy="540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b="1" dirty="0">
              <a:latin typeface="+mj-lt"/>
            </a:endParaRPr>
          </a:p>
        </p:txBody>
      </p:sp>
    </p:spTree>
    <p:extLst>
      <p:ext uri="{BB962C8B-B14F-4D97-AF65-F5344CB8AC3E}">
        <p14:creationId xmlns:p14="http://schemas.microsoft.com/office/powerpoint/2010/main" val="233974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Joint Client Slide">
    <p:spTree>
      <p:nvGrpSpPr>
        <p:cNvPr id="1" name=""/>
        <p:cNvGrpSpPr/>
        <p:nvPr/>
      </p:nvGrpSpPr>
      <p:grpSpPr>
        <a:xfrm>
          <a:off x="0" y="0"/>
          <a:ext cx="0" cy="0"/>
          <a:chOff x="0" y="0"/>
          <a:chExt cx="0" cy="0"/>
        </a:xfrm>
      </p:grpSpPr>
      <p:sp>
        <p:nvSpPr>
          <p:cNvPr id="7" name="Rectangle 6"/>
          <p:cNvSpPr/>
          <p:nvPr/>
        </p:nvSpPr>
        <p:spPr>
          <a:xfrm flipH="1">
            <a:off x="0" y="-1"/>
            <a:ext cx="12192000" cy="6858001"/>
          </a:xfrm>
          <a:prstGeom prst="rect">
            <a:avLst/>
          </a:prstGeom>
          <a:blipFill>
            <a:blip r:embed="rId2"/>
            <a:srcRect/>
            <a:stretch>
              <a:fillRect t="-45" b="-4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0" y="0"/>
            <a:ext cx="12192000" cy="6858000"/>
          </a:xfrm>
          <a:prstGeom prst="rect">
            <a:avLst/>
          </a:prstGeom>
          <a:gradFill flip="none" rotWithShape="1">
            <a:gsLst>
              <a:gs pos="50000">
                <a:srgbClr val="0E6394">
                  <a:alpha val="45000"/>
                </a:srgbClr>
              </a:gs>
              <a:gs pos="17000">
                <a:schemeClr val="tx2">
                  <a:alpha val="45000"/>
                </a:schemeClr>
              </a:gs>
              <a:gs pos="100000">
                <a:schemeClr val="accent2">
                  <a:alpha val="4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3396000" y="1742900"/>
            <a:ext cx="5400000" cy="2387600"/>
          </a:xfrm>
        </p:spPr>
        <p:txBody>
          <a:bodyPr anchor="ctr">
            <a:normAutofit/>
          </a:bodyPr>
          <a:lstStyle>
            <a:lvl1pPr algn="ctr">
              <a:lnSpc>
                <a:spcPct val="100000"/>
              </a:lnSpc>
              <a:defRPr sz="5400" b="1">
                <a:solidFill>
                  <a:schemeClr val="bg1"/>
                </a:solidFill>
              </a:defRPr>
            </a:lvl1pPr>
          </a:lstStyle>
          <a:p>
            <a:r>
              <a:rPr lang="en-US" smtClean="0"/>
              <a:t>Click to edit Master title style</a:t>
            </a:r>
            <a:endParaRPr lang="en-GB" dirty="0"/>
          </a:p>
        </p:txBody>
      </p:sp>
      <p:sp>
        <p:nvSpPr>
          <p:cNvPr id="6" name="Text Placeholder 5"/>
          <p:cNvSpPr>
            <a:spLocks noGrp="1"/>
          </p:cNvSpPr>
          <p:nvPr>
            <p:ph type="body" sz="quarter" idx="10" hasCustomPrompt="1"/>
          </p:nvPr>
        </p:nvSpPr>
        <p:spPr>
          <a:xfrm>
            <a:off x="3396099" y="4161275"/>
            <a:ext cx="5399803" cy="1079795"/>
          </a:xfrm>
          <a:prstGeom prst="rect">
            <a:avLst/>
          </a:prstGeom>
        </p:spPr>
        <p:txBody>
          <a:bodyPr anchor="ctr">
            <a:normAutofit/>
          </a:bodyPr>
          <a:lstStyle>
            <a:lvl1pPr marL="0" indent="0" algn="ctr">
              <a:buNone/>
              <a:defRPr sz="2800" b="1" baseline="0">
                <a:solidFill>
                  <a:schemeClr val="bg1"/>
                </a:solidFill>
                <a:latin typeface="+mj-lt"/>
              </a:defRPr>
            </a:lvl1pPr>
          </a:lstStyle>
          <a:p>
            <a:pPr lvl="0"/>
            <a:r>
              <a:rPr lang="en-GB" dirty="0"/>
              <a:t>Insert Text</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793878" cy="1030941"/>
          </a:xfrm>
          <a:prstGeom prst="rect">
            <a:avLst/>
          </a:prstGeom>
        </p:spPr>
      </p:pic>
      <p:sp>
        <p:nvSpPr>
          <p:cNvPr id="10" name="Rectangle 9"/>
          <p:cNvSpPr/>
          <p:nvPr/>
        </p:nvSpPr>
        <p:spPr>
          <a:xfrm>
            <a:off x="3396000" y="729000"/>
            <a:ext cx="5400000" cy="540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b="1" dirty="0">
              <a:latin typeface="+mj-lt"/>
            </a:endParaRPr>
          </a:p>
        </p:txBody>
      </p:sp>
    </p:spTree>
    <p:extLst>
      <p:ext uri="{BB962C8B-B14F-4D97-AF65-F5344CB8AC3E}">
        <p14:creationId xmlns:p14="http://schemas.microsoft.com/office/powerpoint/2010/main" val="264002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vider Slide">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gradFill flip="none" rotWithShape="1">
            <a:gsLst>
              <a:gs pos="37000">
                <a:schemeClr val="accent4"/>
              </a:gs>
              <a:gs pos="7000">
                <a:schemeClr val="accent4"/>
              </a:gs>
              <a:gs pos="63000">
                <a:schemeClr val="accent2"/>
              </a:gs>
              <a:gs pos="100000">
                <a:schemeClr val="accent3"/>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flipH="1">
            <a:off x="0" y="0"/>
            <a:ext cx="12190412" cy="6858000"/>
          </a:xfrm>
          <a:prstGeom prst="rect">
            <a:avLst/>
          </a:prstGeom>
          <a:blipFill dpi="0" rotWithShape="1">
            <a:blip r:embed="rId2">
              <a:alphaModFix amt="40000"/>
            </a:blip>
            <a:srcRect/>
            <a:stretch>
              <a:fillRect l="-20940" t="-1372" b="-2288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latin typeface="+mj-lt"/>
            </a:endParaRPr>
          </a:p>
        </p:txBody>
      </p:sp>
      <p:sp>
        <p:nvSpPr>
          <p:cNvPr id="2" name="Title 1"/>
          <p:cNvSpPr>
            <a:spLocks noGrp="1"/>
          </p:cNvSpPr>
          <p:nvPr>
            <p:ph type="ctrTitle"/>
          </p:nvPr>
        </p:nvSpPr>
        <p:spPr>
          <a:xfrm>
            <a:off x="4471876" y="2409650"/>
            <a:ext cx="7262923" cy="2387600"/>
          </a:xfrm>
        </p:spPr>
        <p:txBody>
          <a:bodyPr anchor="ctr">
            <a:noAutofit/>
          </a:bodyPr>
          <a:lstStyle>
            <a:lvl1pPr algn="r">
              <a:lnSpc>
                <a:spcPct val="100000"/>
              </a:lnSpc>
              <a:defRPr sz="8000" b="1">
                <a:solidFill>
                  <a:schemeClr val="bg1"/>
                </a:solidFill>
              </a:defRPr>
            </a:lvl1pPr>
          </a:lstStyle>
          <a:p>
            <a:r>
              <a:rPr lang="en-US" smtClean="0"/>
              <a:t>Click to edit Master title style</a:t>
            </a:r>
            <a:endParaRPr lang="en-GB" dirty="0"/>
          </a:p>
        </p:txBody>
      </p:sp>
      <p:sp>
        <p:nvSpPr>
          <p:cNvPr id="6" name="Text Placeholder 5"/>
          <p:cNvSpPr>
            <a:spLocks noGrp="1"/>
          </p:cNvSpPr>
          <p:nvPr>
            <p:ph type="body" sz="quarter" idx="10" hasCustomPrompt="1"/>
          </p:nvPr>
        </p:nvSpPr>
        <p:spPr>
          <a:xfrm>
            <a:off x="209550" y="5562600"/>
            <a:ext cx="11525096" cy="947797"/>
          </a:xfrm>
          <a:prstGeom prst="rect">
            <a:avLst/>
          </a:prstGeom>
        </p:spPr>
        <p:txBody>
          <a:bodyPr anchor="ctr">
            <a:normAutofit/>
          </a:bodyPr>
          <a:lstStyle>
            <a:lvl1pPr marL="0" indent="0" algn="r">
              <a:buNone/>
              <a:defRPr sz="3600" b="0" baseline="0">
                <a:solidFill>
                  <a:schemeClr val="bg1"/>
                </a:solidFill>
                <a:latin typeface="+mn-lt"/>
              </a:defRPr>
            </a:lvl1pPr>
          </a:lstStyle>
          <a:p>
            <a:pPr lvl="0"/>
            <a:r>
              <a:rPr lang="en-GB" dirty="0"/>
              <a:t>Insert Text</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793878" cy="1030941"/>
          </a:xfrm>
          <a:prstGeom prst="rect">
            <a:avLst/>
          </a:prstGeom>
        </p:spPr>
      </p:pic>
      <p:sp>
        <p:nvSpPr>
          <p:cNvPr id="7" name="Rectangle 6"/>
          <p:cNvSpPr/>
          <p:nvPr userDrawn="1"/>
        </p:nvSpPr>
        <p:spPr>
          <a:xfrm>
            <a:off x="0" y="0"/>
            <a:ext cx="12192000" cy="6858000"/>
          </a:xfrm>
          <a:prstGeom prst="rect">
            <a:avLst/>
          </a:prstGeom>
          <a:gradFill flip="none" rotWithShape="1">
            <a:gsLst>
              <a:gs pos="37000">
                <a:schemeClr val="accent4"/>
              </a:gs>
              <a:gs pos="7000">
                <a:schemeClr val="accent4"/>
              </a:gs>
              <a:gs pos="63000">
                <a:schemeClr val="accent2"/>
              </a:gs>
              <a:gs pos="100000">
                <a:schemeClr val="accent3"/>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userDrawn="1"/>
        </p:nvSpPr>
        <p:spPr>
          <a:xfrm flipH="1">
            <a:off x="0" y="0"/>
            <a:ext cx="12190412" cy="6858000"/>
          </a:xfrm>
          <a:prstGeom prst="rect">
            <a:avLst/>
          </a:prstGeom>
          <a:blipFill dpi="0" rotWithShape="1">
            <a:blip r:embed="rId2">
              <a:alphaModFix amt="40000"/>
            </a:blip>
            <a:srcRect/>
            <a:stretch>
              <a:fillRect l="-20940" t="-1372" b="-2288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latin typeface="+mj-lt"/>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2793878" cy="1030941"/>
          </a:xfrm>
          <a:prstGeom prst="rect">
            <a:avLst/>
          </a:prstGeom>
        </p:spPr>
      </p:pic>
    </p:spTree>
    <p:extLst>
      <p:ext uri="{BB962C8B-B14F-4D97-AF65-F5344CB8AC3E}">
        <p14:creationId xmlns:p14="http://schemas.microsoft.com/office/powerpoint/2010/main" val="61450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nimating TItle Bar">
    <p:spTree>
      <p:nvGrpSpPr>
        <p:cNvPr id="1" name=""/>
        <p:cNvGrpSpPr/>
        <p:nvPr/>
      </p:nvGrpSpPr>
      <p:grpSpPr>
        <a:xfrm>
          <a:off x="0" y="0"/>
          <a:ext cx="0" cy="0"/>
          <a:chOff x="0" y="0"/>
          <a:chExt cx="0" cy="0"/>
        </a:xfrm>
      </p:grpSpPr>
      <p:sp>
        <p:nvSpPr>
          <p:cNvPr id="7" name="Rectangle 6"/>
          <p:cNvSpPr/>
          <p:nvPr/>
        </p:nvSpPr>
        <p:spPr>
          <a:xfrm flipH="1" flipV="1">
            <a:off x="2005009" y="-2"/>
            <a:ext cx="10185395" cy="896472"/>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005012" y="98984"/>
            <a:ext cx="10185400" cy="698501"/>
          </a:xfrm>
        </p:spPr>
        <p:txBody>
          <a:bodyPr>
            <a:normAutofit/>
          </a:bodyPr>
          <a:lstStyle>
            <a:lvl1pPr>
              <a:defRPr sz="2400" b="1">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261305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extLst mod="1">
    <p:ext uri="{DCECCB84-F9BA-43D5-87BE-67443E8EF086}">
      <p15:sldGuideLst xmlns:p15="http://schemas.microsoft.com/office/powerpoint/2012/main">
        <p15:guide id="2" pos="7">
          <p15:clr>
            <a:srgbClr val="FBAE40"/>
          </p15:clr>
        </p15:guide>
        <p15:guide id="3" pos="753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Non-Animating TItle Bar">
    <p:spTree>
      <p:nvGrpSpPr>
        <p:cNvPr id="1" name=""/>
        <p:cNvGrpSpPr/>
        <p:nvPr/>
      </p:nvGrpSpPr>
      <p:grpSpPr>
        <a:xfrm>
          <a:off x="0" y="0"/>
          <a:ext cx="0" cy="0"/>
          <a:chOff x="0" y="0"/>
          <a:chExt cx="0" cy="0"/>
        </a:xfrm>
      </p:grpSpPr>
      <p:sp>
        <p:nvSpPr>
          <p:cNvPr id="7" name="Rectangle 6"/>
          <p:cNvSpPr/>
          <p:nvPr/>
        </p:nvSpPr>
        <p:spPr>
          <a:xfrm flipH="1" flipV="1">
            <a:off x="2005010" y="-1"/>
            <a:ext cx="10185395" cy="896471"/>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005012" y="98984"/>
            <a:ext cx="10185400" cy="698501"/>
          </a:xfrm>
        </p:spPr>
        <p:txBody>
          <a:bodyPr>
            <a:normAutofit/>
          </a:bodyPr>
          <a:lstStyle>
            <a:lvl1pPr>
              <a:defRPr sz="2400" b="1">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58690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3" pos="753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 Beacons of Excellence">
    <p:spTree>
      <p:nvGrpSpPr>
        <p:cNvPr id="1" name=""/>
        <p:cNvGrpSpPr/>
        <p:nvPr/>
      </p:nvGrpSpPr>
      <p:grpSpPr>
        <a:xfrm>
          <a:off x="0" y="0"/>
          <a:ext cx="0" cy="0"/>
          <a:chOff x="0" y="0"/>
          <a:chExt cx="0" cy="0"/>
        </a:xfrm>
      </p:grpSpPr>
      <p:sp>
        <p:nvSpPr>
          <p:cNvPr id="7" name="Rectangle 6"/>
          <p:cNvSpPr/>
          <p:nvPr/>
        </p:nvSpPr>
        <p:spPr>
          <a:xfrm flipH="1" flipV="1">
            <a:off x="0" y="-1"/>
            <a:ext cx="12192000" cy="6857999"/>
          </a:xfrm>
          <a:prstGeom prst="rect">
            <a:avLst/>
          </a:prstGeom>
          <a:gradFill flip="none" rotWithShape="1">
            <a:gsLst>
              <a:gs pos="50000">
                <a:srgbClr val="0E6394"/>
              </a:gs>
              <a:gs pos="17000">
                <a:srgbClr val="009BBD"/>
              </a:gs>
              <a:gs pos="100000">
                <a:srgbClr val="1B2A6B"/>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3140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544D89-34DA-43EF-9013-383300EC001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D841BA67-81E9-4300-B6C9-8D527DB7064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2DD2988B-BE70-49C9-B3C5-1153BB974726}"/>
              </a:ext>
            </a:extLst>
          </p:cNvPr>
          <p:cNvSpPr>
            <a:spLocks noGrp="1"/>
          </p:cNvSpPr>
          <p:nvPr>
            <p:ph type="dt" sz="half" idx="10"/>
          </p:nvPr>
        </p:nvSpPr>
        <p:spPr/>
        <p:txBody>
          <a:bodyPr/>
          <a:lstStyle/>
          <a:p>
            <a:fld id="{515CE321-82E7-409C-9253-6C696A053B38}" type="datetimeFigureOut">
              <a:rPr lang="en-GB" smtClean="0"/>
              <a:t>18/09/2018</a:t>
            </a:fld>
            <a:endParaRPr lang="en-GB"/>
          </a:p>
        </p:txBody>
      </p:sp>
      <p:sp>
        <p:nvSpPr>
          <p:cNvPr id="5" name="Footer Placeholder 4">
            <a:extLst>
              <a:ext uri="{FF2B5EF4-FFF2-40B4-BE49-F238E27FC236}">
                <a16:creationId xmlns:a16="http://schemas.microsoft.com/office/drawing/2014/main" xmlns="" id="{546A567C-01C4-4FB5-B5E0-0CABC7F3D5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9B1FD644-F956-4F8B-A9E6-9CE6E1FA8109}"/>
              </a:ext>
            </a:extLst>
          </p:cNvPr>
          <p:cNvSpPr>
            <a:spLocks noGrp="1"/>
          </p:cNvSpPr>
          <p:nvPr>
            <p:ph type="sldNum" sz="quarter" idx="12"/>
          </p:nvPr>
        </p:nvSpPr>
        <p:spPr/>
        <p:txBody>
          <a:bodyPr/>
          <a:lstStyle/>
          <a:p>
            <a:fld id="{58173850-8B07-4C49-9734-C37A822A0C99}" type="slidenum">
              <a:rPr lang="en-GB" smtClean="0"/>
              <a:t>‹#›</a:t>
            </a:fld>
            <a:endParaRPr lang="en-GB"/>
          </a:p>
        </p:txBody>
      </p:sp>
    </p:spTree>
    <p:extLst>
      <p:ext uri="{BB962C8B-B14F-4D97-AF65-F5344CB8AC3E}">
        <p14:creationId xmlns:p14="http://schemas.microsoft.com/office/powerpoint/2010/main" val="3845589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2">
    <p:spTree>
      <p:nvGrpSpPr>
        <p:cNvPr id="1" name=""/>
        <p:cNvGrpSpPr/>
        <p:nvPr/>
      </p:nvGrpSpPr>
      <p:grpSpPr>
        <a:xfrm>
          <a:off x="0" y="0"/>
          <a:ext cx="0" cy="0"/>
          <a:chOff x="0" y="0"/>
          <a:chExt cx="0" cy="0"/>
        </a:xfrm>
      </p:grpSpPr>
      <p:sp>
        <p:nvSpPr>
          <p:cNvPr id="7" name="Rectangle 6"/>
          <p:cNvSpPr/>
          <p:nvPr userDrawn="1"/>
        </p:nvSpPr>
        <p:spPr>
          <a:xfrm flipH="1">
            <a:off x="0" y="-1"/>
            <a:ext cx="12192000" cy="6858001"/>
          </a:xfrm>
          <a:prstGeom prst="rect">
            <a:avLst/>
          </a:prstGeom>
          <a:blipFill>
            <a:blip r:embed="rId2"/>
            <a:srcRect/>
            <a:stretch>
              <a:fillRect t="-45" b="-4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userDrawn="1"/>
        </p:nvSpPr>
        <p:spPr>
          <a:xfrm>
            <a:off x="0" y="-2"/>
            <a:ext cx="12192000" cy="6858001"/>
          </a:xfrm>
          <a:prstGeom prst="rect">
            <a:avLst/>
          </a:prstGeom>
          <a:gradFill flip="none" rotWithShape="1">
            <a:gsLst>
              <a:gs pos="50000">
                <a:srgbClr val="0E6394">
                  <a:alpha val="45000"/>
                </a:srgbClr>
              </a:gs>
              <a:gs pos="17000">
                <a:schemeClr val="tx2">
                  <a:alpha val="45000"/>
                </a:schemeClr>
              </a:gs>
              <a:gs pos="100000">
                <a:schemeClr val="accent2">
                  <a:alpha val="4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3416300" y="1742900"/>
            <a:ext cx="5359400" cy="2387600"/>
          </a:xfrm>
        </p:spPr>
        <p:txBody>
          <a:bodyPr anchor="ctr">
            <a:normAutofit/>
          </a:bodyPr>
          <a:lstStyle>
            <a:lvl1pPr algn="ctr">
              <a:lnSpc>
                <a:spcPct val="100000"/>
              </a:lnSpc>
              <a:defRPr sz="5400" b="1">
                <a:solidFill>
                  <a:schemeClr val="bg1"/>
                </a:solidFill>
              </a:defRPr>
            </a:lvl1pPr>
          </a:lstStyle>
          <a:p>
            <a:r>
              <a:rPr lang="en-US"/>
              <a:t>Click to edit Master title style</a:t>
            </a:r>
            <a:endParaRPr lang="en-GB" dirty="0"/>
          </a:p>
        </p:txBody>
      </p:sp>
      <p:sp>
        <p:nvSpPr>
          <p:cNvPr id="6" name="Text Placeholder 5"/>
          <p:cNvSpPr>
            <a:spLocks noGrp="1"/>
          </p:cNvSpPr>
          <p:nvPr>
            <p:ph type="body" sz="quarter" idx="10" hasCustomPrompt="1"/>
          </p:nvPr>
        </p:nvSpPr>
        <p:spPr>
          <a:xfrm>
            <a:off x="3416398" y="4161275"/>
            <a:ext cx="5359206" cy="1079795"/>
          </a:xfrm>
          <a:prstGeom prst="rect">
            <a:avLst/>
          </a:prstGeom>
        </p:spPr>
        <p:txBody>
          <a:bodyPr anchor="ctr">
            <a:normAutofit/>
          </a:bodyPr>
          <a:lstStyle>
            <a:lvl1pPr marL="0" indent="0" algn="ctr">
              <a:buNone/>
              <a:defRPr sz="2800" b="1" baseline="0">
                <a:solidFill>
                  <a:schemeClr val="bg1"/>
                </a:solidFill>
                <a:latin typeface="+mj-lt"/>
              </a:defRPr>
            </a:lvl1pPr>
          </a:lstStyle>
          <a:p>
            <a:pPr lvl="0"/>
            <a:r>
              <a:rPr lang="en-GB" dirty="0"/>
              <a:t>Insert Text</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2793878" cy="1030941"/>
          </a:xfrm>
          <a:prstGeom prst="rect">
            <a:avLst/>
          </a:prstGeom>
        </p:spPr>
      </p:pic>
      <p:sp>
        <p:nvSpPr>
          <p:cNvPr id="8" name="Rectangle 7"/>
          <p:cNvSpPr/>
          <p:nvPr userDrawn="1"/>
        </p:nvSpPr>
        <p:spPr>
          <a:xfrm>
            <a:off x="3396000" y="729000"/>
            <a:ext cx="5400000" cy="540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b="1" dirty="0">
              <a:latin typeface="+mj-lt"/>
            </a:endParaRPr>
          </a:p>
        </p:txBody>
      </p:sp>
    </p:spTree>
    <p:extLst>
      <p:ext uri="{BB962C8B-B14F-4D97-AF65-F5344CB8AC3E}">
        <p14:creationId xmlns:p14="http://schemas.microsoft.com/office/powerpoint/2010/main" val="408796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Divider Slid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gradFill flip="none" rotWithShape="1">
            <a:gsLst>
              <a:gs pos="37000">
                <a:schemeClr val="accent4"/>
              </a:gs>
              <a:gs pos="7000">
                <a:schemeClr val="accent4"/>
              </a:gs>
              <a:gs pos="63000">
                <a:schemeClr val="accent2"/>
              </a:gs>
              <a:gs pos="100000">
                <a:schemeClr val="accent3"/>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userDrawn="1"/>
        </p:nvSpPr>
        <p:spPr>
          <a:xfrm flipH="1">
            <a:off x="0" y="0"/>
            <a:ext cx="12190412" cy="6858000"/>
          </a:xfrm>
          <a:prstGeom prst="rect">
            <a:avLst/>
          </a:prstGeom>
          <a:blipFill dpi="0" rotWithShape="1">
            <a:blip r:embed="rId2">
              <a:alphaModFix amt="40000"/>
            </a:blip>
            <a:srcRect/>
            <a:stretch>
              <a:fillRect l="-20940" t="-1372" b="-2288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latin typeface="+mj-lt"/>
            </a:endParaRPr>
          </a:p>
        </p:txBody>
      </p:sp>
      <p:sp>
        <p:nvSpPr>
          <p:cNvPr id="2" name="Title 1"/>
          <p:cNvSpPr>
            <a:spLocks noGrp="1"/>
          </p:cNvSpPr>
          <p:nvPr>
            <p:ph type="ctrTitle"/>
          </p:nvPr>
        </p:nvSpPr>
        <p:spPr>
          <a:xfrm>
            <a:off x="4471876" y="2409650"/>
            <a:ext cx="7262923" cy="2387600"/>
          </a:xfrm>
        </p:spPr>
        <p:txBody>
          <a:bodyPr anchor="ctr">
            <a:noAutofit/>
          </a:bodyPr>
          <a:lstStyle>
            <a:lvl1pPr algn="r">
              <a:lnSpc>
                <a:spcPct val="100000"/>
              </a:lnSpc>
              <a:defRPr sz="8000" b="1">
                <a:solidFill>
                  <a:schemeClr val="bg1"/>
                </a:solidFill>
              </a:defRPr>
            </a:lvl1pPr>
          </a:lstStyle>
          <a:p>
            <a:r>
              <a:rPr lang="en-US"/>
              <a:t>Click to edit Master title style</a:t>
            </a:r>
            <a:endParaRPr lang="en-GB" dirty="0"/>
          </a:p>
        </p:txBody>
      </p:sp>
      <p:sp>
        <p:nvSpPr>
          <p:cNvPr id="6" name="Text Placeholder 5"/>
          <p:cNvSpPr>
            <a:spLocks noGrp="1"/>
          </p:cNvSpPr>
          <p:nvPr>
            <p:ph type="body" sz="quarter" idx="10" hasCustomPrompt="1"/>
          </p:nvPr>
        </p:nvSpPr>
        <p:spPr>
          <a:xfrm>
            <a:off x="209550" y="5562600"/>
            <a:ext cx="11525096" cy="947797"/>
          </a:xfrm>
          <a:prstGeom prst="rect">
            <a:avLst/>
          </a:prstGeom>
        </p:spPr>
        <p:txBody>
          <a:bodyPr anchor="ctr">
            <a:normAutofit/>
          </a:bodyPr>
          <a:lstStyle>
            <a:lvl1pPr marL="0" indent="0" algn="r">
              <a:buNone/>
              <a:defRPr sz="3600" b="0" baseline="0">
                <a:solidFill>
                  <a:schemeClr val="bg1"/>
                </a:solidFill>
                <a:latin typeface="+mn-lt"/>
              </a:defRPr>
            </a:lvl1pPr>
          </a:lstStyle>
          <a:p>
            <a:pPr lvl="0"/>
            <a:r>
              <a:rPr lang="en-GB" dirty="0"/>
              <a:t>Insert Text</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2793878" cy="1030941"/>
          </a:xfrm>
          <a:prstGeom prst="rect">
            <a:avLst/>
          </a:prstGeom>
        </p:spPr>
      </p:pic>
    </p:spTree>
    <p:extLst>
      <p:ext uri="{BB962C8B-B14F-4D97-AF65-F5344CB8AC3E}">
        <p14:creationId xmlns:p14="http://schemas.microsoft.com/office/powerpoint/2010/main" val="13197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flipV="1">
            <a:off x="-3" y="0"/>
            <a:ext cx="12190413" cy="896471"/>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2002004" y="1"/>
            <a:ext cx="10194758" cy="8964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2002004" y="98987"/>
            <a:ext cx="10189995" cy="698498"/>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5CE321-82E7-409C-9253-6C696A053B38}" type="datetimeFigureOut">
              <a:rPr lang="en-GB" smtClean="0"/>
              <a:t>18/09/2018</a:t>
            </a:fld>
            <a:endParaRPr lang="en-GB"/>
          </a:p>
        </p:txBody>
      </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2" y="0"/>
            <a:ext cx="1696455" cy="625991"/>
          </a:xfrm>
          <a:prstGeom prst="rect">
            <a:avLst/>
          </a:prstGeom>
        </p:spPr>
      </p:pic>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173850-8B07-4C49-9734-C37A822A0C99}" type="slidenum">
              <a:rPr lang="en-GB" smtClean="0"/>
              <a:t>‹#›</a:t>
            </a:fld>
            <a:endParaRPr lang="en-GB"/>
          </a:p>
        </p:txBody>
      </p:sp>
      <p:cxnSp>
        <p:nvCxnSpPr>
          <p:cNvPr id="8" name="Straight Connector 7"/>
          <p:cNvCxnSpPr>
            <a:cxnSpLocks/>
          </p:cNvCxnSpPr>
          <p:nvPr/>
        </p:nvCxnSpPr>
        <p:spPr>
          <a:xfrm>
            <a:off x="1997242" y="0"/>
            <a:ext cx="0" cy="8964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84875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60" r:id="rId8"/>
    <p:sldLayoutId id="2147483661"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jpeg"/><Relationship Id="rId3" Type="http://schemas.openxmlformats.org/officeDocument/2006/relationships/image" Target="../media/image35.png"/><Relationship Id="rId7" Type="http://schemas.openxmlformats.org/officeDocument/2006/relationships/image" Target="../media/image37.jpeg"/><Relationship Id="rId12"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1.jpeg"/><Relationship Id="rId10" Type="http://schemas.openxmlformats.org/officeDocument/2006/relationships/image" Target="../media/image40.jpeg"/><Relationship Id="rId4" Type="http://schemas.microsoft.com/office/2007/relationships/hdphoto" Target="../media/hdphoto1.wdp"/><Relationship Id="rId9" Type="http://schemas.openxmlformats.org/officeDocument/2006/relationships/image" Target="../media/image39.jpeg"/></Relationships>
</file>

<file path=ppt/slides/_rels/slide11.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50.jpeg"/></Relationships>
</file>

<file path=ppt/slides/_rels/slide12.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12" Type="http://schemas.openxmlformats.org/officeDocument/2006/relationships/image" Target="../media/image60.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png"/><Relationship Id="rId9" Type="http://schemas.openxmlformats.org/officeDocument/2006/relationships/image" Target="../media/image57.jpeg"/></Relationships>
</file>

<file path=ppt/slides/_rels/slide1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www.domo.com/learn/data-never-sleeps-5?aid=ogsm072517_1&amp;sf100871281=1"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67.jpeg"/><Relationship Id="rId4" Type="http://schemas.openxmlformats.org/officeDocument/2006/relationships/image" Target="../media/image66.jpeg"/></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73.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18" Type="http://schemas.openxmlformats.org/officeDocument/2006/relationships/image" Target="../media/image30.jpe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jpeg"/><Relationship Id="rId17" Type="http://schemas.openxmlformats.org/officeDocument/2006/relationships/image" Target="../media/image29.jpeg"/><Relationship Id="rId2" Type="http://schemas.openxmlformats.org/officeDocument/2006/relationships/notesSlide" Target="../notesSlides/notesSlide8.xml"/><Relationship Id="rId16"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5" Type="http://schemas.openxmlformats.org/officeDocument/2006/relationships/image" Target="../media/image2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16300" y="753035"/>
            <a:ext cx="5359400" cy="5307106"/>
          </a:xfrm>
        </p:spPr>
        <p:txBody>
          <a:bodyPr>
            <a:noAutofit/>
          </a:bodyPr>
          <a:lstStyle/>
          <a:p>
            <a:r>
              <a:rPr lang="en-GB" sz="4900" dirty="0">
                <a:latin typeface="Arial" panose="020B0604020202020204" pitchFamily="34" charset="0"/>
                <a:cs typeface="Arial" panose="020B0604020202020204" pitchFamily="34" charset="0"/>
              </a:rPr>
              <a:t>Meeting the future now, challenges and opportunities</a:t>
            </a:r>
            <a:br>
              <a:rPr lang="en-GB" sz="4900" dirty="0">
                <a:latin typeface="Arial" panose="020B0604020202020204" pitchFamily="34" charset="0"/>
                <a:cs typeface="Arial" panose="020B0604020202020204" pitchFamily="34" charset="0"/>
              </a:rPr>
            </a:br>
            <a:r>
              <a:rPr lang="en-GB" sz="4900" dirty="0" smtClean="0">
                <a:latin typeface="Arial" panose="020B0604020202020204" pitchFamily="34" charset="0"/>
                <a:cs typeface="Arial" panose="020B0604020202020204" pitchFamily="34" charset="0"/>
              </a:rPr>
              <a:t>The evolution</a:t>
            </a:r>
            <a:r>
              <a:rPr lang="en-GB" sz="2400" dirty="0" smtClean="0">
                <a:latin typeface="Arial" panose="020B0604020202020204" pitchFamily="34" charset="0"/>
                <a:cs typeface="Arial" panose="020B0604020202020204" pitchFamily="34" charset="0"/>
              </a:rPr>
              <a:t/>
            </a:r>
            <a:br>
              <a:rPr lang="en-GB" sz="2400" dirty="0" smtClean="0">
                <a:latin typeface="Arial" panose="020B0604020202020204" pitchFamily="34" charset="0"/>
                <a:cs typeface="Arial" panose="020B0604020202020204" pitchFamily="34" charset="0"/>
              </a:rPr>
            </a:br>
            <a:r>
              <a:rPr lang="en-GB" sz="2400" dirty="0" smtClean="0">
                <a:latin typeface="Arial Black" panose="020B0A04020102020204" pitchFamily="34" charset="0"/>
                <a:cs typeface="Arial" panose="020B0604020202020204" pitchFamily="34" charset="0"/>
              </a:rPr>
              <a:t/>
            </a:r>
            <a:br>
              <a:rPr lang="en-GB" sz="2400" dirty="0" smtClean="0">
                <a:latin typeface="Arial Black" panose="020B0A04020102020204" pitchFamily="34" charset="0"/>
                <a:cs typeface="Arial" panose="020B0604020202020204" pitchFamily="34" charset="0"/>
              </a:rPr>
            </a:br>
            <a:r>
              <a:rPr lang="en-GB" sz="2800" dirty="0">
                <a:latin typeface="Arial Black" panose="020B0A04020102020204" pitchFamily="34" charset="0"/>
                <a:cs typeface="Arial" panose="020B0604020202020204" pitchFamily="34" charset="0"/>
              </a:rPr>
              <a:t>U21 Library Conference</a:t>
            </a:r>
            <a:br>
              <a:rPr lang="en-GB" sz="2800" dirty="0">
                <a:latin typeface="Arial Black" panose="020B0A04020102020204" pitchFamily="34" charset="0"/>
                <a:cs typeface="Arial" panose="020B0604020202020204" pitchFamily="34" charset="0"/>
              </a:rPr>
            </a:br>
            <a:r>
              <a:rPr lang="en-GB" sz="2800" dirty="0">
                <a:latin typeface="Arial Black" panose="020B0A04020102020204" pitchFamily="34" charset="0"/>
                <a:cs typeface="Arial" panose="020B0604020202020204" pitchFamily="34" charset="0"/>
              </a:rPr>
              <a:t>September </a:t>
            </a:r>
            <a:r>
              <a:rPr lang="en-GB" sz="2800" dirty="0" smtClean="0">
                <a:latin typeface="Arial Black" panose="020B0A04020102020204" pitchFamily="34" charset="0"/>
                <a:cs typeface="Arial" panose="020B0604020202020204" pitchFamily="34" charset="0"/>
              </a:rPr>
              <a:t>2018</a:t>
            </a:r>
            <a:endParaRPr lang="en-GB" sz="2800" dirty="0">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68232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four paradigms</a:t>
            </a:r>
            <a:endParaRPr lang="en-GB" dirty="0"/>
          </a:p>
        </p:txBody>
      </p:sp>
      <p:sp>
        <p:nvSpPr>
          <p:cNvPr id="13" name="Rectangle 12"/>
          <p:cNvSpPr/>
          <p:nvPr/>
        </p:nvSpPr>
        <p:spPr>
          <a:xfrm>
            <a:off x="153600" y="1098962"/>
            <a:ext cx="5865000" cy="399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latin typeface="Arial" panose="020B0604020202020204" pitchFamily="34" charset="0"/>
                <a:cs typeface="Arial" panose="020B0604020202020204" pitchFamily="34" charset="0"/>
              </a:rPr>
              <a:t>Reader-centred</a:t>
            </a:r>
            <a:endParaRPr lang="en-GB" sz="2400" dirty="0">
              <a:solidFill>
                <a:schemeClr val="tx1"/>
              </a:solidFill>
              <a:latin typeface="Arial" panose="020B0604020202020204" pitchFamily="34" charset="0"/>
              <a:cs typeface="Arial" panose="020B0604020202020204" pitchFamily="34" charset="0"/>
            </a:endParaRPr>
          </a:p>
        </p:txBody>
      </p:sp>
      <p:pic>
        <p:nvPicPr>
          <p:cNvPr id="5122" name="Picture 2" descr="http://www.baileyedward.com/system/images/W1siZiIsIjIwMTcvMDkvMTIvMThfMjhfNTRfNzBfSU1HXzI2MTEuSlBHIl1d/IMG_2611.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53600" y="1629000"/>
            <a:ext cx="1687900" cy="225053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003" y="3879533"/>
            <a:ext cx="1689497" cy="369332"/>
          </a:xfrm>
          <a:prstGeom prst="rect">
            <a:avLst/>
          </a:prstGeom>
        </p:spPr>
        <p:txBody>
          <a:bodyPr wrap="square">
            <a:spAutoFit/>
          </a:bodyPr>
          <a:lstStyle/>
          <a:p>
            <a:r>
              <a:rPr lang="en-GB" sz="900" dirty="0"/>
              <a:t>http://www.baileyedward.com/portfolio/16</a:t>
            </a:r>
          </a:p>
        </p:txBody>
      </p:sp>
      <p:pic>
        <p:nvPicPr>
          <p:cNvPr id="5124" name="Picture 4" descr="Mansueto Library Grand Reading Ro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2937" y="1629000"/>
            <a:ext cx="2346325" cy="156421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912937" y="3174436"/>
            <a:ext cx="2346325" cy="507831"/>
          </a:xfrm>
          <a:prstGeom prst="rect">
            <a:avLst/>
          </a:prstGeom>
        </p:spPr>
        <p:txBody>
          <a:bodyPr wrap="square">
            <a:spAutoFit/>
          </a:bodyPr>
          <a:lstStyle/>
          <a:p>
            <a:r>
              <a:rPr lang="en-GB" sz="900" dirty="0"/>
              <a:t>http://news.lib.uchicago.edu/blog/2011/05/09/mansueto-library-reading-room-to-open-may-16/</a:t>
            </a:r>
          </a:p>
        </p:txBody>
      </p:sp>
      <p:pic>
        <p:nvPicPr>
          <p:cNvPr id="5126" name="Picture 6" descr="http://www.moorerubleyudell.com/sites/default/files/styles/mry-project-image-main/public/338-Main4.jpg?itok=YoQcRoK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44491" y="1629000"/>
            <a:ext cx="3136109" cy="156805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744491" y="3151818"/>
            <a:ext cx="3136109" cy="507831"/>
          </a:xfrm>
          <a:prstGeom prst="rect">
            <a:avLst/>
          </a:prstGeom>
        </p:spPr>
        <p:txBody>
          <a:bodyPr wrap="square">
            <a:spAutoFit/>
          </a:bodyPr>
          <a:lstStyle/>
          <a:p>
            <a:r>
              <a:rPr lang="en-GB" sz="900" dirty="0"/>
              <a:t>http://www.moorerubleyudell.com/project-image/main-reading-room-boalt-hall-library-university-california-berkeley-3</a:t>
            </a:r>
          </a:p>
        </p:txBody>
      </p:sp>
      <p:pic>
        <p:nvPicPr>
          <p:cNvPr id="5128" name="Picture 8" descr="Photo of Library at the University of Read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86427" y="1629000"/>
            <a:ext cx="2053173" cy="13668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9986427" y="3008551"/>
            <a:ext cx="2053173" cy="369332"/>
          </a:xfrm>
          <a:prstGeom prst="rect">
            <a:avLst/>
          </a:prstGeom>
        </p:spPr>
        <p:txBody>
          <a:bodyPr wrap="square">
            <a:spAutoFit/>
          </a:bodyPr>
          <a:lstStyle/>
          <a:p>
            <a:r>
              <a:rPr lang="en-GB" sz="900" dirty="0"/>
              <a:t>https://copac.jisc.ac.uk/about/libraries/reading.html</a:t>
            </a:r>
          </a:p>
        </p:txBody>
      </p:sp>
      <p:pic>
        <p:nvPicPr>
          <p:cNvPr id="5130" name="Picture 10" descr="Reading Library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30699" y="1629000"/>
            <a:ext cx="2342355" cy="156421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330699" y="3193217"/>
            <a:ext cx="2342355" cy="369332"/>
          </a:xfrm>
          <a:prstGeom prst="rect">
            <a:avLst/>
          </a:prstGeom>
        </p:spPr>
        <p:txBody>
          <a:bodyPr wrap="square">
            <a:spAutoFit/>
          </a:bodyPr>
          <a:lstStyle/>
          <a:p>
            <a:r>
              <a:rPr lang="en-GB" sz="900" dirty="0"/>
              <a:t>http://www.criticaldigital.co.uk/2015/03/22/reading-university-library/</a:t>
            </a:r>
          </a:p>
        </p:txBody>
      </p:sp>
      <p:pic>
        <p:nvPicPr>
          <p:cNvPr id="5132" name="Picture 12" descr="Reading Library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003" y="4263200"/>
            <a:ext cx="2695431" cy="180000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152003" y="6024367"/>
            <a:ext cx="2342355" cy="369332"/>
          </a:xfrm>
          <a:prstGeom prst="rect">
            <a:avLst/>
          </a:prstGeom>
        </p:spPr>
        <p:txBody>
          <a:bodyPr wrap="square">
            <a:spAutoFit/>
          </a:bodyPr>
          <a:lstStyle/>
          <a:p>
            <a:r>
              <a:rPr lang="en-GB" sz="900" dirty="0"/>
              <a:t>http://www.criticaldigital.co.uk/2015/03/22/reading-university-library/</a:t>
            </a:r>
          </a:p>
        </p:txBody>
      </p:sp>
      <p:pic>
        <p:nvPicPr>
          <p:cNvPr id="5134" name="Picture 14" descr="Reading Library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41408" y="4246250"/>
            <a:ext cx="2370642" cy="1581098"/>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Reading Library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59100" y="4263200"/>
            <a:ext cx="2370642" cy="1581098"/>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2959100" y="5844298"/>
            <a:ext cx="2342355" cy="369332"/>
          </a:xfrm>
          <a:prstGeom prst="rect">
            <a:avLst/>
          </a:prstGeom>
        </p:spPr>
        <p:txBody>
          <a:bodyPr wrap="square">
            <a:spAutoFit/>
          </a:bodyPr>
          <a:lstStyle/>
          <a:p>
            <a:r>
              <a:rPr lang="en-GB" sz="900" dirty="0"/>
              <a:t>http://www.criticaldigital.co.uk/2015/03/22/reading-university-library/</a:t>
            </a:r>
          </a:p>
        </p:txBody>
      </p:sp>
      <p:sp>
        <p:nvSpPr>
          <p:cNvPr id="27" name="Rectangle 26"/>
          <p:cNvSpPr/>
          <p:nvPr/>
        </p:nvSpPr>
        <p:spPr>
          <a:xfrm>
            <a:off x="5441408" y="5823999"/>
            <a:ext cx="2342355" cy="369332"/>
          </a:xfrm>
          <a:prstGeom prst="rect">
            <a:avLst/>
          </a:prstGeom>
        </p:spPr>
        <p:txBody>
          <a:bodyPr wrap="square">
            <a:spAutoFit/>
          </a:bodyPr>
          <a:lstStyle/>
          <a:p>
            <a:r>
              <a:rPr lang="en-GB" sz="900" dirty="0"/>
              <a:t>http://www.criticaldigital.co.uk/2015/03/22/reading-university-library/</a:t>
            </a:r>
          </a:p>
        </p:txBody>
      </p:sp>
      <p:pic>
        <p:nvPicPr>
          <p:cNvPr id="5138" name="Picture 18" descr="P1026_Uor Library small-23_small"/>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12573" y="3506791"/>
            <a:ext cx="1947263" cy="2917594"/>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7912574" y="6424385"/>
            <a:ext cx="1959554" cy="507831"/>
          </a:xfrm>
          <a:prstGeom prst="rect">
            <a:avLst/>
          </a:prstGeom>
        </p:spPr>
        <p:txBody>
          <a:bodyPr wrap="square">
            <a:spAutoFit/>
          </a:bodyPr>
          <a:lstStyle/>
          <a:p>
            <a:r>
              <a:rPr lang="en-GB" sz="900" dirty="0"/>
              <a:t>http://www.criticaldigital.co.uk/2015/03/22/reading-university-library/</a:t>
            </a:r>
          </a:p>
        </p:txBody>
      </p:sp>
      <p:pic>
        <p:nvPicPr>
          <p:cNvPr id="5140" name="Picture 20" descr="The library reading room"/>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86427" y="3469012"/>
            <a:ext cx="2107853" cy="149657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9986427" y="4939455"/>
            <a:ext cx="2107853" cy="507831"/>
          </a:xfrm>
          <a:prstGeom prst="rect">
            <a:avLst/>
          </a:prstGeom>
        </p:spPr>
        <p:txBody>
          <a:bodyPr wrap="square">
            <a:spAutoFit/>
          </a:bodyPr>
          <a:lstStyle/>
          <a:p>
            <a:r>
              <a:rPr lang="en-GB" sz="900" dirty="0"/>
              <a:t>https://www.hist.cam.ac.uk/seeley-library/images/library-internal-1/view</a:t>
            </a:r>
          </a:p>
        </p:txBody>
      </p:sp>
    </p:spTree>
    <p:extLst>
      <p:ext uri="{BB962C8B-B14F-4D97-AF65-F5344CB8AC3E}">
        <p14:creationId xmlns:p14="http://schemas.microsoft.com/office/powerpoint/2010/main" val="304793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four paradigms</a:t>
            </a:r>
            <a:endParaRPr lang="en-GB" dirty="0"/>
          </a:p>
        </p:txBody>
      </p:sp>
      <p:sp>
        <p:nvSpPr>
          <p:cNvPr id="14" name="Rectangle 13"/>
          <p:cNvSpPr/>
          <p:nvPr/>
        </p:nvSpPr>
        <p:spPr>
          <a:xfrm>
            <a:off x="125800" y="984662"/>
            <a:ext cx="5865000" cy="399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latin typeface="Arial" panose="020B0604020202020204" pitchFamily="34" charset="0"/>
                <a:cs typeface="Arial" panose="020B0604020202020204" pitchFamily="34" charset="0"/>
              </a:rPr>
              <a:t>Book-centred</a:t>
            </a:r>
            <a:endParaRPr lang="en-GB" sz="2400" dirty="0">
              <a:solidFill>
                <a:schemeClr val="tx1"/>
              </a:solidFill>
              <a:latin typeface="Arial" panose="020B0604020202020204" pitchFamily="34" charset="0"/>
              <a:cs typeface="Arial" panose="020B0604020202020204" pitchFamily="34" charset="0"/>
            </a:endParaRPr>
          </a:p>
        </p:txBody>
      </p:sp>
      <p:pic>
        <p:nvPicPr>
          <p:cNvPr id="6146" name="Picture 2" descr="https://www.timeshighereducation.com/Pictures/web/e/a/j/sir-duncan-rice-library-university-of-aberdeen-0_4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12" y="1571477"/>
            <a:ext cx="240356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www.timeshighereducation.com/Pictures/web/a/h/p/law-library-university-of-zuric_45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7475" y="1571477"/>
            <a:ext cx="1433628" cy="180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6912" y="3371477"/>
            <a:ext cx="2403560" cy="507831"/>
          </a:xfrm>
          <a:prstGeom prst="rect">
            <a:avLst/>
          </a:prstGeom>
        </p:spPr>
        <p:txBody>
          <a:bodyPr wrap="square">
            <a:spAutoFit/>
          </a:bodyPr>
          <a:lstStyle/>
          <a:p>
            <a:r>
              <a:rPr lang="en-GB" sz="900" dirty="0"/>
              <a:t>https://www.timeshighereducation.com/five-of-the-most-striking-university-libraries-you-will-ever-see/2012248.article</a:t>
            </a:r>
          </a:p>
        </p:txBody>
      </p:sp>
      <p:sp>
        <p:nvSpPr>
          <p:cNvPr id="17" name="Rectangle 16"/>
          <p:cNvSpPr/>
          <p:nvPr/>
        </p:nvSpPr>
        <p:spPr>
          <a:xfrm>
            <a:off x="2657475" y="3304738"/>
            <a:ext cx="1433628" cy="923330"/>
          </a:xfrm>
          <a:prstGeom prst="rect">
            <a:avLst/>
          </a:prstGeom>
        </p:spPr>
        <p:txBody>
          <a:bodyPr wrap="square">
            <a:spAutoFit/>
          </a:bodyPr>
          <a:lstStyle/>
          <a:p>
            <a:r>
              <a:rPr lang="en-GB" sz="900" dirty="0"/>
              <a:t>https://www.timeshighereducation.com/five-of-the-most-striking-university-libraries-you-will-ever-see/2012248.article</a:t>
            </a:r>
          </a:p>
        </p:txBody>
      </p:sp>
      <p:pic>
        <p:nvPicPr>
          <p:cNvPr id="6150" name="Picture 6" descr="https://bibliothek.univie.ac.at/fb-byzantinistik/images/front-recherch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08106" y="1571477"/>
            <a:ext cx="2703191" cy="180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208106" y="3371477"/>
            <a:ext cx="2703191" cy="369332"/>
          </a:xfrm>
          <a:prstGeom prst="rect">
            <a:avLst/>
          </a:prstGeom>
        </p:spPr>
        <p:txBody>
          <a:bodyPr wrap="square">
            <a:spAutoFit/>
          </a:bodyPr>
          <a:lstStyle/>
          <a:p>
            <a:r>
              <a:rPr lang="en-GB" sz="900" dirty="0"/>
              <a:t>https://bibliothek.univie.ac.at/fb-byzantinistik/en/</a:t>
            </a:r>
          </a:p>
        </p:txBody>
      </p:sp>
      <p:sp>
        <p:nvSpPr>
          <p:cNvPr id="6" name="Rectangle 5"/>
          <p:cNvSpPr/>
          <p:nvPr/>
        </p:nvSpPr>
        <p:spPr>
          <a:xfrm>
            <a:off x="7028300" y="3365539"/>
            <a:ext cx="3584615" cy="369332"/>
          </a:xfrm>
          <a:prstGeom prst="rect">
            <a:avLst/>
          </a:prstGeom>
        </p:spPr>
        <p:txBody>
          <a:bodyPr wrap="square">
            <a:spAutoFit/>
          </a:bodyPr>
          <a:lstStyle/>
          <a:p>
            <a:r>
              <a:rPr lang="en-GB" sz="900" dirty="0"/>
              <a:t>https://www.nottingham.ac.uk/library/more-books/more-books.aspx</a:t>
            </a:r>
          </a:p>
        </p:txBody>
      </p:sp>
      <p:pic>
        <p:nvPicPr>
          <p:cNvPr id="6152" name="Picture 8" descr="More Book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8300" y="1565539"/>
            <a:ext cx="3584615" cy="180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136912" y="4250558"/>
            <a:ext cx="3690000" cy="1800000"/>
          </a:xfrm>
          <a:prstGeom prst="rect">
            <a:avLst/>
          </a:prstGeom>
        </p:spPr>
      </p:pic>
      <p:sp>
        <p:nvSpPr>
          <p:cNvPr id="8" name="Rectangle 7"/>
          <p:cNvSpPr/>
          <p:nvPr/>
        </p:nvSpPr>
        <p:spPr>
          <a:xfrm>
            <a:off x="125800" y="6045826"/>
            <a:ext cx="3701112" cy="369332"/>
          </a:xfrm>
          <a:prstGeom prst="rect">
            <a:avLst/>
          </a:prstGeom>
        </p:spPr>
        <p:txBody>
          <a:bodyPr wrap="square">
            <a:spAutoFit/>
          </a:bodyPr>
          <a:lstStyle/>
          <a:p>
            <a:r>
              <a:rPr lang="en-GB" sz="900" dirty="0"/>
              <a:t>https://www.theatlantic.com/technology/archive/2011/09/the-fight-over-the-future-of-digital-books/245577/</a:t>
            </a:r>
          </a:p>
        </p:txBody>
      </p:sp>
      <p:pic>
        <p:nvPicPr>
          <p:cNvPr id="6154" name="Picture 10" descr="Cornell University, Library, Shelves, Books, Interio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44653" y="4236947"/>
            <a:ext cx="2721259" cy="1800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944653" y="6091992"/>
            <a:ext cx="2721259" cy="369332"/>
          </a:xfrm>
          <a:prstGeom prst="rect">
            <a:avLst/>
          </a:prstGeom>
        </p:spPr>
        <p:txBody>
          <a:bodyPr wrap="square">
            <a:spAutoFit/>
          </a:bodyPr>
          <a:lstStyle/>
          <a:p>
            <a:r>
              <a:rPr lang="en-GB" sz="900" dirty="0"/>
              <a:t>https://pixabay.com/en/cornell-university-library-shelves-82344/</a:t>
            </a:r>
          </a:p>
        </p:txBody>
      </p:sp>
      <p:pic>
        <p:nvPicPr>
          <p:cNvPr id="6156" name="Picture 12" descr="Image result for modern university library book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83653" y="4250558"/>
            <a:ext cx="2705100" cy="168592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6783653" y="5907326"/>
            <a:ext cx="2705100" cy="507831"/>
          </a:xfrm>
          <a:prstGeom prst="rect">
            <a:avLst/>
          </a:prstGeom>
        </p:spPr>
        <p:txBody>
          <a:bodyPr wrap="square">
            <a:spAutoFit/>
          </a:bodyPr>
          <a:lstStyle/>
          <a:p>
            <a:r>
              <a:rPr lang="en-GB" sz="900" dirty="0"/>
              <a:t>http://www.methodandmeaning.com/news/2015/2/12/five-first-reads-for-studying-street-children</a:t>
            </a:r>
          </a:p>
        </p:txBody>
      </p:sp>
    </p:spTree>
    <p:extLst>
      <p:ext uri="{BB962C8B-B14F-4D97-AF65-F5344CB8AC3E}">
        <p14:creationId xmlns:p14="http://schemas.microsoft.com/office/powerpoint/2010/main" val="165210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four paradigms</a:t>
            </a:r>
            <a:endParaRPr lang="en-GB" dirty="0"/>
          </a:p>
        </p:txBody>
      </p:sp>
      <p:sp>
        <p:nvSpPr>
          <p:cNvPr id="15" name="Rectangle 14"/>
          <p:cNvSpPr/>
          <p:nvPr/>
        </p:nvSpPr>
        <p:spPr>
          <a:xfrm>
            <a:off x="90100" y="1066800"/>
            <a:ext cx="5865000" cy="399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latin typeface="Arial" panose="020B0604020202020204" pitchFamily="34" charset="0"/>
                <a:cs typeface="Arial" panose="020B0604020202020204" pitchFamily="34" charset="0"/>
              </a:rPr>
              <a:t>Learning-centred</a:t>
            </a:r>
            <a:endParaRPr lang="en-GB" sz="2400" dirty="0">
              <a:solidFill>
                <a:schemeClr val="tx1"/>
              </a:solidFill>
              <a:latin typeface="Arial" panose="020B0604020202020204" pitchFamily="34" charset="0"/>
              <a:cs typeface="Arial" panose="020B0604020202020204" pitchFamily="34" charset="0"/>
            </a:endParaRPr>
          </a:p>
        </p:txBody>
      </p:sp>
      <p:pic>
        <p:nvPicPr>
          <p:cNvPr id="8194" name="Picture 2" descr="https://www.winchester.ac.uk/media/content-assets/about-us/Library-Image-2-1800x80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6135" y="1582284"/>
            <a:ext cx="3003602" cy="13416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46135" y="2923893"/>
            <a:ext cx="3003602" cy="172048"/>
          </a:xfrm>
          <a:prstGeom prst="rect">
            <a:avLst/>
          </a:prstGeom>
        </p:spPr>
        <p:txBody>
          <a:bodyPr wrap="square">
            <a:spAutoFit/>
          </a:bodyPr>
          <a:lstStyle/>
          <a:p>
            <a:r>
              <a:rPr lang="en-GB" sz="900" dirty="0"/>
              <a:t>https://www.winchester.ac.uk/about-us/venue-hire-and-facilities/library/</a:t>
            </a:r>
          </a:p>
        </p:txBody>
      </p:sp>
      <p:pic>
        <p:nvPicPr>
          <p:cNvPr id="8196" name="Picture 4" descr="Group Study Rooms - Fifth Floor O'Neill Libra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9069" y="1582284"/>
            <a:ext cx="2080109" cy="138437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389069" y="2966658"/>
            <a:ext cx="2080109" cy="172048"/>
          </a:xfrm>
          <a:prstGeom prst="rect">
            <a:avLst/>
          </a:prstGeom>
        </p:spPr>
        <p:txBody>
          <a:bodyPr wrap="square">
            <a:spAutoFit/>
          </a:bodyPr>
          <a:lstStyle/>
          <a:p>
            <a:r>
              <a:rPr lang="en-GB" sz="900" dirty="0"/>
              <a:t>https://libguides.bc.edu/oneill/study-spaces</a:t>
            </a:r>
          </a:p>
        </p:txBody>
      </p:sp>
      <p:pic>
        <p:nvPicPr>
          <p:cNvPr id="8198" name="Picture 6" descr="https://www.knoll.com/nkdc/images/research/U-Portland_study-roo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46135" y="3166799"/>
            <a:ext cx="1944361" cy="1341609"/>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s://www.knoll.com/nkdc/images/research/U-Portland_resource-cent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9305" y="3181470"/>
            <a:ext cx="2037401" cy="1341609"/>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s://www.knoll.com/nkdc/images/research/U-Portland_collaborative-study-room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96276" y="3166799"/>
            <a:ext cx="2827248" cy="134160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46135" y="4523079"/>
            <a:ext cx="1944361" cy="275277"/>
          </a:xfrm>
          <a:prstGeom prst="rect">
            <a:avLst/>
          </a:prstGeom>
        </p:spPr>
        <p:txBody>
          <a:bodyPr wrap="square">
            <a:spAutoFit/>
          </a:bodyPr>
          <a:lstStyle/>
          <a:p>
            <a:r>
              <a:rPr lang="en-GB" sz="900" dirty="0"/>
              <a:t>https://www.knoll.com/knollnewsdetail/university-of-portland-clark-library-inspiration</a:t>
            </a:r>
          </a:p>
        </p:txBody>
      </p:sp>
      <p:sp>
        <p:nvSpPr>
          <p:cNvPr id="19" name="Rectangle 18"/>
          <p:cNvSpPr/>
          <p:nvPr/>
        </p:nvSpPr>
        <p:spPr>
          <a:xfrm>
            <a:off x="3296276" y="4523079"/>
            <a:ext cx="2827248" cy="275277"/>
          </a:xfrm>
          <a:prstGeom prst="rect">
            <a:avLst/>
          </a:prstGeom>
        </p:spPr>
        <p:txBody>
          <a:bodyPr wrap="square">
            <a:spAutoFit/>
          </a:bodyPr>
          <a:lstStyle/>
          <a:p>
            <a:r>
              <a:rPr lang="en-GB" sz="900" dirty="0"/>
              <a:t>https://www.knoll.com/knollnewsdetail/university-of-portland-clark-library-inspiration</a:t>
            </a:r>
          </a:p>
        </p:txBody>
      </p:sp>
      <p:sp>
        <p:nvSpPr>
          <p:cNvPr id="20" name="Rectangle 19"/>
          <p:cNvSpPr/>
          <p:nvPr/>
        </p:nvSpPr>
        <p:spPr>
          <a:xfrm>
            <a:off x="6229305" y="4523079"/>
            <a:ext cx="2037401" cy="275277"/>
          </a:xfrm>
          <a:prstGeom prst="rect">
            <a:avLst/>
          </a:prstGeom>
        </p:spPr>
        <p:txBody>
          <a:bodyPr wrap="square">
            <a:spAutoFit/>
          </a:bodyPr>
          <a:lstStyle/>
          <a:p>
            <a:r>
              <a:rPr lang="en-GB" sz="900" dirty="0"/>
              <a:t>https://www.knoll.com/knollnewsdetail/university-of-portland-clark-library-inspiration</a:t>
            </a:r>
          </a:p>
        </p:txBody>
      </p:sp>
      <p:pic>
        <p:nvPicPr>
          <p:cNvPr id="8204" name="Picture 12" descr="http://www.lboro.ac.uk/media/wwwlboroacuk/external/content/services/library/pagephotos/D4238-610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8509" y="1603666"/>
            <a:ext cx="2996261" cy="134160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608509" y="2945276"/>
            <a:ext cx="2996261" cy="275277"/>
          </a:xfrm>
          <a:prstGeom prst="rect">
            <a:avLst/>
          </a:prstGeom>
        </p:spPr>
        <p:txBody>
          <a:bodyPr wrap="square">
            <a:spAutoFit/>
          </a:bodyPr>
          <a:lstStyle/>
          <a:p>
            <a:r>
              <a:rPr lang="en-GB" sz="900" dirty="0"/>
              <a:t>http://www.lboro.ac.uk/services/library/students/usingthelibrary/studyspaces-roombookings/</a:t>
            </a:r>
          </a:p>
        </p:txBody>
      </p:sp>
      <p:pic>
        <p:nvPicPr>
          <p:cNvPr id="8206" name="Picture 14" descr="What universities can teach us about academic library desig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72486" y="3181470"/>
            <a:ext cx="2573379" cy="134160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372486" y="4523079"/>
            <a:ext cx="2573379" cy="275277"/>
          </a:xfrm>
          <a:prstGeom prst="rect">
            <a:avLst/>
          </a:prstGeom>
        </p:spPr>
        <p:txBody>
          <a:bodyPr wrap="square">
            <a:spAutoFit/>
          </a:bodyPr>
          <a:lstStyle/>
          <a:p>
            <a:r>
              <a:rPr lang="en-GB" sz="900" dirty="0"/>
              <a:t>https://bruynzeel-storage.com/what-universities-can-teach-us-about-academic-library-design/</a:t>
            </a:r>
          </a:p>
        </p:txBody>
      </p:sp>
      <p:pic>
        <p:nvPicPr>
          <p:cNvPr id="8208" name="Picture 16" descr="https://bruynzeel-storage.com/wp-content/uploads/2017/06/Coventry_University_Library_Shelving_Systems_and_study_space.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46135" y="4837041"/>
            <a:ext cx="2376867" cy="134160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351210" y="6217334"/>
            <a:ext cx="2271792" cy="275277"/>
          </a:xfrm>
          <a:prstGeom prst="rect">
            <a:avLst/>
          </a:prstGeom>
        </p:spPr>
        <p:txBody>
          <a:bodyPr wrap="square">
            <a:spAutoFit/>
          </a:bodyPr>
          <a:lstStyle/>
          <a:p>
            <a:r>
              <a:rPr lang="en-GB" sz="900" dirty="0"/>
              <a:t>https://bruynzeel-storage.com/what-universities-can-teach-us-about-academic-library-design/</a:t>
            </a:r>
          </a:p>
        </p:txBody>
      </p:sp>
      <p:pic>
        <p:nvPicPr>
          <p:cNvPr id="8210" name="Picture 18" descr="study space at Rotma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25280" y="4857667"/>
            <a:ext cx="2012413" cy="134160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3623002" y="6217334"/>
            <a:ext cx="2114692" cy="275277"/>
          </a:xfrm>
          <a:prstGeom prst="rect">
            <a:avLst/>
          </a:prstGeom>
        </p:spPr>
        <p:txBody>
          <a:bodyPr wrap="square">
            <a:spAutoFit/>
          </a:bodyPr>
          <a:lstStyle/>
          <a:p>
            <a:r>
              <a:rPr lang="en-GB" sz="900" dirty="0"/>
              <a:t>https://onesearch.library.utoronto.ca/library-info/BUSINESS</a:t>
            </a:r>
          </a:p>
        </p:txBody>
      </p:sp>
      <p:pic>
        <p:nvPicPr>
          <p:cNvPr id="8212" name="Picture 20" descr="https://www.intostudy.com/images/ImagesUni/Newcastle%20University%20London/Learning%20facilities/NUL-students-using-facilities-hero.jpg?w=125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39971" y="4843674"/>
            <a:ext cx="2383569" cy="134160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5839971" y="6199276"/>
            <a:ext cx="2383569" cy="378506"/>
          </a:xfrm>
          <a:prstGeom prst="rect">
            <a:avLst/>
          </a:prstGeom>
        </p:spPr>
        <p:txBody>
          <a:bodyPr wrap="square">
            <a:spAutoFit/>
          </a:bodyPr>
          <a:lstStyle/>
          <a:p>
            <a:r>
              <a:rPr lang="en-GB" sz="900" dirty="0"/>
              <a:t>https://www.intostudy.com/images/ImagesUni/Newcastle%20University%20London/Learning%20facilities/NUL-students-using-facilities-hero.jpg?w=1255</a:t>
            </a:r>
          </a:p>
        </p:txBody>
      </p:sp>
    </p:spTree>
    <p:extLst>
      <p:ext uri="{BB962C8B-B14F-4D97-AF65-F5344CB8AC3E}">
        <p14:creationId xmlns:p14="http://schemas.microsoft.com/office/powerpoint/2010/main" val="284908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four paradigms</a:t>
            </a:r>
            <a:endParaRPr lang="en-GB" dirty="0"/>
          </a:p>
        </p:txBody>
      </p:sp>
      <p:sp>
        <p:nvSpPr>
          <p:cNvPr id="16" name="Rectangle 15"/>
          <p:cNvSpPr/>
          <p:nvPr/>
        </p:nvSpPr>
        <p:spPr>
          <a:xfrm>
            <a:off x="138500" y="1092200"/>
            <a:ext cx="5865000" cy="399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latin typeface="Arial" panose="020B0604020202020204" pitchFamily="34" charset="0"/>
                <a:cs typeface="Arial" panose="020B0604020202020204" pitchFamily="34" charset="0"/>
              </a:rPr>
              <a:t>Social responsibility</a:t>
            </a:r>
            <a:endParaRPr lang="en-GB" sz="2400" dirty="0">
              <a:solidFill>
                <a:schemeClr val="tx1"/>
              </a:solidFill>
              <a:latin typeface="Arial" panose="020B0604020202020204" pitchFamily="34" charset="0"/>
              <a:cs typeface="Arial" panose="020B0604020202020204" pitchFamily="34" charset="0"/>
            </a:endParaRPr>
          </a:p>
        </p:txBody>
      </p:sp>
      <p:pic>
        <p:nvPicPr>
          <p:cNvPr id="9218" name="Picture 2" descr="Library As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500" y="1491838"/>
            <a:ext cx="27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8500" y="3291838"/>
            <a:ext cx="2700000" cy="369332"/>
          </a:xfrm>
          <a:prstGeom prst="rect">
            <a:avLst/>
          </a:prstGeom>
        </p:spPr>
        <p:txBody>
          <a:bodyPr wrap="square">
            <a:spAutoFit/>
          </a:bodyPr>
          <a:lstStyle/>
          <a:p>
            <a:r>
              <a:rPr lang="en-GB" sz="900" dirty="0"/>
              <a:t>https://www.edgehill.ac.uk/study/student-experience/support/</a:t>
            </a:r>
          </a:p>
        </p:txBody>
      </p:sp>
      <p:pic>
        <p:nvPicPr>
          <p:cNvPr id="9220" name="Picture 4" descr="https://www.st-andrews.ac.uk/assets/university/study-at-st-andrews/images/support/support-0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6048" y="1491838"/>
            <a:ext cx="2690656" cy="179377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976048" y="3285609"/>
            <a:ext cx="2690656" cy="369332"/>
          </a:xfrm>
          <a:prstGeom prst="rect">
            <a:avLst/>
          </a:prstGeom>
        </p:spPr>
        <p:txBody>
          <a:bodyPr wrap="square">
            <a:spAutoFit/>
          </a:bodyPr>
          <a:lstStyle/>
          <a:p>
            <a:r>
              <a:rPr lang="en-GB" sz="900" dirty="0"/>
              <a:t>https://www.st-andrews.ac.uk/study/support/student/</a:t>
            </a:r>
          </a:p>
        </p:txBody>
      </p:sp>
      <p:pic>
        <p:nvPicPr>
          <p:cNvPr id="9222" name="Picture 6" descr="Asian Library Ev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4252" y="1491838"/>
            <a:ext cx="2689343" cy="17937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804252" y="3285609"/>
            <a:ext cx="2689343" cy="230832"/>
          </a:xfrm>
          <a:prstGeom prst="rect">
            <a:avLst/>
          </a:prstGeom>
        </p:spPr>
        <p:txBody>
          <a:bodyPr wrap="square">
            <a:spAutoFit/>
          </a:bodyPr>
          <a:lstStyle/>
          <a:p>
            <a:r>
              <a:rPr lang="en-GB" sz="900" dirty="0"/>
              <a:t>http://asianlibraryleiden.nl/?p=18</a:t>
            </a:r>
          </a:p>
        </p:txBody>
      </p:sp>
      <p:pic>
        <p:nvPicPr>
          <p:cNvPr id="7" name="Picture 6"/>
          <p:cNvPicPr>
            <a:picLocks noChangeAspect="1"/>
          </p:cNvPicPr>
          <p:nvPr/>
        </p:nvPicPr>
        <p:blipFill>
          <a:blip r:embed="rId6"/>
          <a:stretch>
            <a:fillRect/>
          </a:stretch>
        </p:blipFill>
        <p:spPr>
          <a:xfrm>
            <a:off x="8631144" y="1491838"/>
            <a:ext cx="2740902" cy="1789721"/>
          </a:xfrm>
          <a:prstGeom prst="rect">
            <a:avLst/>
          </a:prstGeom>
        </p:spPr>
      </p:pic>
      <p:sp>
        <p:nvSpPr>
          <p:cNvPr id="8" name="Rectangle 7"/>
          <p:cNvSpPr/>
          <p:nvPr/>
        </p:nvSpPr>
        <p:spPr>
          <a:xfrm>
            <a:off x="8631143" y="3291838"/>
            <a:ext cx="2740903" cy="507831"/>
          </a:xfrm>
          <a:prstGeom prst="rect">
            <a:avLst/>
          </a:prstGeom>
        </p:spPr>
        <p:txBody>
          <a:bodyPr wrap="square">
            <a:spAutoFit/>
          </a:bodyPr>
          <a:lstStyle/>
          <a:p>
            <a:r>
              <a:rPr lang="en-GB" sz="900" dirty="0"/>
              <a:t>https://www.tripadvisor.co.uk/LocationPhotoDirectLink-g190454-d5976697-i115484430-Library_Cafe_WU_Wien-Vienna.html</a:t>
            </a:r>
          </a:p>
        </p:txBody>
      </p:sp>
    </p:spTree>
    <p:extLst>
      <p:ext uri="{BB962C8B-B14F-4D97-AF65-F5344CB8AC3E}">
        <p14:creationId xmlns:p14="http://schemas.microsoft.com/office/powerpoint/2010/main" val="26440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7530" y="2409650"/>
            <a:ext cx="11107270" cy="2387600"/>
          </a:xfrm>
        </p:spPr>
        <p:txBody>
          <a:bodyPr/>
          <a:lstStyle/>
          <a:p>
            <a:r>
              <a:rPr lang="en-GB" dirty="0" smtClean="0">
                <a:latin typeface="Arial" panose="020B0604020202020204" pitchFamily="34" charset="0"/>
                <a:cs typeface="Arial" panose="020B0604020202020204" pitchFamily="34" charset="0"/>
              </a:rPr>
              <a:t>Collections and collecting</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0141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Information explosion, from print to electronic, data deluge</a:t>
            </a:r>
            <a:endParaRPr lang="en-GB" dirty="0"/>
          </a:p>
        </p:txBody>
      </p:sp>
      <p:sp>
        <p:nvSpPr>
          <p:cNvPr id="3" name="Rectangle 2"/>
          <p:cNvSpPr/>
          <p:nvPr/>
        </p:nvSpPr>
        <p:spPr>
          <a:xfrm>
            <a:off x="242047" y="1114505"/>
            <a:ext cx="9932894" cy="954107"/>
          </a:xfrm>
          <a:prstGeom prst="rect">
            <a:avLst/>
          </a:prstGeom>
          <a:solidFill>
            <a:schemeClr val="bg1">
              <a:lumMod val="85000"/>
            </a:schemeClr>
          </a:solidFill>
        </p:spPr>
        <p:txBody>
          <a:bodyPr wrap="square">
            <a:spAutoFit/>
          </a:bodyPr>
          <a:lstStyle/>
          <a:p>
            <a:r>
              <a:rPr lang="en-GB" sz="2800" dirty="0">
                <a:latin typeface="Arial" panose="020B0604020202020204" pitchFamily="34" charset="0"/>
                <a:cs typeface="Arial" panose="020B0604020202020204" pitchFamily="34" charset="0"/>
              </a:rPr>
              <a:t>“publication has been extended far beyond our present ability to make real use of the record” (Bush, </a:t>
            </a:r>
            <a:r>
              <a:rPr lang="en-GB" sz="2800" dirty="0" smtClean="0">
                <a:latin typeface="Arial" panose="020B0604020202020204" pitchFamily="34" charset="0"/>
                <a:cs typeface="Arial" panose="020B0604020202020204" pitchFamily="34" charset="0"/>
              </a:rPr>
              <a:t>1945</a:t>
            </a:r>
            <a:r>
              <a:rPr lang="en-GB" sz="2800" dirty="0">
                <a:latin typeface="Arial" panose="020B0604020202020204" pitchFamily="34" charset="0"/>
                <a:cs typeface="Arial" panose="020B0604020202020204" pitchFamily="34" charset="0"/>
              </a:rPr>
              <a:t>) </a:t>
            </a:r>
          </a:p>
        </p:txBody>
      </p:sp>
      <p:sp>
        <p:nvSpPr>
          <p:cNvPr id="4" name="Rectangle 3"/>
          <p:cNvSpPr/>
          <p:nvPr/>
        </p:nvSpPr>
        <p:spPr>
          <a:xfrm>
            <a:off x="3516079" y="2555754"/>
            <a:ext cx="7879977" cy="1815882"/>
          </a:xfrm>
          <a:prstGeom prst="rect">
            <a:avLst/>
          </a:prstGeom>
          <a:solidFill>
            <a:schemeClr val="bg1">
              <a:lumMod val="95000"/>
            </a:schemeClr>
          </a:solidFill>
        </p:spPr>
        <p:txBody>
          <a:bodyPr wrap="square">
            <a:spAutoFit/>
          </a:bodyPr>
          <a:lstStyle/>
          <a:p>
            <a:r>
              <a:rPr lang="en-GB" sz="2800" dirty="0" smtClean="0">
                <a:latin typeface="Arial" panose="020B0604020202020204" pitchFamily="34" charset="0"/>
                <a:cs typeface="Arial" panose="020B0604020202020204" pitchFamily="34" charset="0"/>
              </a:rPr>
              <a:t>“data and information always have been both the input and output of research.  What is new is the scale of the data and information involved”.  </a:t>
            </a:r>
            <a:r>
              <a:rPr lang="en-GB" sz="2800" dirty="0">
                <a:latin typeface="Arial" panose="020B0604020202020204" pitchFamily="34" charset="0"/>
                <a:cs typeface="Arial" panose="020B0604020202020204" pitchFamily="34" charset="0"/>
              </a:rPr>
              <a:t>(</a:t>
            </a:r>
            <a:r>
              <a:rPr lang="en-GB" sz="2800" dirty="0" err="1" smtClean="0">
                <a:latin typeface="Arial" panose="020B0604020202020204" pitchFamily="34" charset="0"/>
                <a:cs typeface="Arial" panose="020B0604020202020204" pitchFamily="34" charset="0"/>
              </a:rPr>
              <a:t>Borgman</a:t>
            </a:r>
            <a:r>
              <a:rPr lang="en-GB" sz="2800" dirty="0" smtClean="0">
                <a:latin typeface="Arial" panose="020B0604020202020204" pitchFamily="34" charset="0"/>
                <a:cs typeface="Arial" panose="020B0604020202020204" pitchFamily="34" charset="0"/>
              </a:rPr>
              <a:t>, 2007) </a:t>
            </a:r>
            <a:endParaRPr lang="en-GB" sz="2800" dirty="0">
              <a:latin typeface="Arial" panose="020B0604020202020204" pitchFamily="34" charset="0"/>
              <a:cs typeface="Arial" panose="020B0604020202020204" pitchFamily="34" charset="0"/>
            </a:endParaRPr>
          </a:p>
        </p:txBody>
      </p:sp>
      <p:sp>
        <p:nvSpPr>
          <p:cNvPr id="5" name="Rectangle 4"/>
          <p:cNvSpPr/>
          <p:nvPr/>
        </p:nvSpPr>
        <p:spPr>
          <a:xfrm>
            <a:off x="242047" y="4858778"/>
            <a:ext cx="11707906" cy="1815882"/>
          </a:xfrm>
          <a:prstGeom prst="rect">
            <a:avLst/>
          </a:prstGeom>
          <a:solidFill>
            <a:schemeClr val="tx1"/>
          </a:solidFill>
        </p:spPr>
        <p:txBody>
          <a:bodyPr wrap="square">
            <a:spAutoFit/>
          </a:bodyPr>
          <a:lstStyle/>
          <a:p>
            <a:r>
              <a:rPr lang="en-GB" sz="2800" dirty="0">
                <a:solidFill>
                  <a:schemeClr val="bg1"/>
                </a:solidFill>
                <a:latin typeface="Arial" panose="020B0604020202020204" pitchFamily="34" charset="0"/>
                <a:cs typeface="Arial" panose="020B0604020202020204" pitchFamily="34" charset="0"/>
              </a:rPr>
              <a:t>“There are</a:t>
            </a:r>
            <a:r>
              <a:rPr lang="en-GB" sz="2800" dirty="0">
                <a:solidFill>
                  <a:schemeClr val="bg1"/>
                </a:solidFill>
                <a:latin typeface="Arial" panose="020B0604020202020204" pitchFamily="34" charset="0"/>
                <a:cs typeface="Arial" panose="020B0604020202020204" pitchFamily="34" charset="0"/>
                <a:hlinkClick r:id="rId3"/>
              </a:rPr>
              <a:t> 2.5 quintillion bytes of data</a:t>
            </a:r>
            <a:r>
              <a:rPr lang="en-GB" sz="2800" dirty="0">
                <a:solidFill>
                  <a:schemeClr val="bg1"/>
                </a:solidFill>
                <a:latin typeface="Arial" panose="020B0604020202020204" pitchFamily="34" charset="0"/>
                <a:cs typeface="Arial" panose="020B0604020202020204" pitchFamily="34" charset="0"/>
              </a:rPr>
              <a:t> created each day at our current pace, but that pace is only accelerating with the growth of the Internet of Things (</a:t>
            </a:r>
            <a:r>
              <a:rPr lang="en-GB" sz="2800" dirty="0" err="1">
                <a:solidFill>
                  <a:schemeClr val="bg1"/>
                </a:solidFill>
                <a:latin typeface="Arial" panose="020B0604020202020204" pitchFamily="34" charset="0"/>
                <a:cs typeface="Arial" panose="020B0604020202020204" pitchFamily="34" charset="0"/>
              </a:rPr>
              <a:t>IoT</a:t>
            </a:r>
            <a:r>
              <a:rPr lang="en-GB" sz="2800" dirty="0">
                <a:solidFill>
                  <a:schemeClr val="bg1"/>
                </a:solidFill>
                <a:latin typeface="Arial" panose="020B0604020202020204" pitchFamily="34" charset="0"/>
                <a:cs typeface="Arial" panose="020B0604020202020204" pitchFamily="34" charset="0"/>
              </a:rPr>
              <a:t>). Over the last two years alone 90 percent of the data in the world was generated.” (Marr, 2018</a:t>
            </a:r>
            <a:r>
              <a:rPr lang="en-GB" sz="2800" dirty="0" smtClean="0">
                <a:solidFill>
                  <a:schemeClr val="bg1"/>
                </a:solidFill>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p:txBody>
      </p:sp>
      <p:sp>
        <p:nvSpPr>
          <p:cNvPr id="6" name="Rectangle 5"/>
          <p:cNvSpPr/>
          <p:nvPr/>
        </p:nvSpPr>
        <p:spPr>
          <a:xfrm>
            <a:off x="3431147" y="5119221"/>
            <a:ext cx="8366406" cy="523220"/>
          </a:xfrm>
          <a:prstGeom prst="rect">
            <a:avLst/>
          </a:prstGeom>
        </p:spPr>
        <p:txBody>
          <a:bodyPr wrap="square">
            <a:spAutoFit/>
          </a:bodyPr>
          <a:lstStyle/>
          <a:p>
            <a:endParaRPr lang="en-GB" sz="2800" dirty="0"/>
          </a:p>
        </p:txBody>
      </p:sp>
    </p:spTree>
    <p:extLst>
      <p:ext uri="{BB962C8B-B14F-4D97-AF65-F5344CB8AC3E}">
        <p14:creationId xmlns:p14="http://schemas.microsoft.com/office/powerpoint/2010/main" val="303231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scholarly communications environment</a:t>
            </a:r>
            <a:endParaRPr lang="en-GB" dirty="0"/>
          </a:p>
        </p:txBody>
      </p:sp>
      <p:sp>
        <p:nvSpPr>
          <p:cNvPr id="4" name="Content Placeholder 2"/>
          <p:cNvSpPr txBox="1">
            <a:spLocks/>
          </p:cNvSpPr>
          <p:nvPr/>
        </p:nvSpPr>
        <p:spPr>
          <a:xfrm>
            <a:off x="838200" y="15970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dirty="0" smtClean="0">
                <a:latin typeface="+mj-lt"/>
              </a:rPr>
              <a:t>“</a:t>
            </a:r>
            <a:r>
              <a:rPr lang="en-GB" sz="3600" dirty="0">
                <a:latin typeface="+mj-lt"/>
              </a:rPr>
              <a:t>the system through which research and other scholarly writings are created, evaluated for quality, disseminated to the scholarly community, and preserved for future use. The system includes both formal means of communication, such as publication in peer-reviewed journals, and informal channels, such as electronic </a:t>
            </a:r>
            <a:r>
              <a:rPr lang="en-GB" sz="3600" dirty="0" err="1">
                <a:latin typeface="+mj-lt"/>
              </a:rPr>
              <a:t>listservs</a:t>
            </a:r>
            <a:r>
              <a:rPr lang="en-GB" sz="3600" dirty="0">
                <a:latin typeface="+mj-lt"/>
              </a:rPr>
              <a:t>” </a:t>
            </a:r>
            <a:endParaRPr lang="en-GB" sz="3600" dirty="0" smtClean="0">
              <a:latin typeface="+mj-lt"/>
            </a:endParaRPr>
          </a:p>
          <a:p>
            <a:pPr marL="0" indent="0">
              <a:buNone/>
            </a:pPr>
            <a:endParaRPr lang="en-GB" sz="3600" dirty="0">
              <a:latin typeface="+mj-lt"/>
            </a:endParaRPr>
          </a:p>
          <a:p>
            <a:pPr marL="0" indent="0">
              <a:buNone/>
            </a:pPr>
            <a:r>
              <a:rPr lang="en-GB" sz="3600" dirty="0" smtClean="0">
                <a:latin typeface="+mj-lt"/>
              </a:rPr>
              <a:t>(</a:t>
            </a:r>
            <a:r>
              <a:rPr lang="en-GB" sz="3600" dirty="0">
                <a:latin typeface="+mj-lt"/>
              </a:rPr>
              <a:t>Association of Research Libraries, 2016). </a:t>
            </a:r>
          </a:p>
          <a:p>
            <a:pPr marL="514350" indent="-514350">
              <a:buFont typeface="+mj-lt"/>
              <a:buAutoNum type="arabicPeriod"/>
            </a:pPr>
            <a:endParaRPr lang="en-GB" sz="3600" dirty="0">
              <a:latin typeface="+mj-lt"/>
            </a:endParaRPr>
          </a:p>
        </p:txBody>
      </p:sp>
    </p:spTree>
    <p:extLst>
      <p:ext uri="{BB962C8B-B14F-4D97-AF65-F5344CB8AC3E}">
        <p14:creationId xmlns:p14="http://schemas.microsoft.com/office/powerpoint/2010/main" val="61082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latin typeface="Arial" panose="020B0604020202020204" pitchFamily="34" charset="0"/>
                <a:cs typeface="Arial" panose="020B0604020202020204" pitchFamily="34" charset="0"/>
              </a:rPr>
              <a:t>Technology</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7793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GB" dirty="0" smtClean="0">
                <a:latin typeface="Arial Black" panose="020B0A04020102020204" pitchFamily="34" charset="0"/>
              </a:rPr>
              <a:t>2. The </a:t>
            </a:r>
            <a:r>
              <a:rPr lang="en-GB" dirty="0">
                <a:latin typeface="Arial Black" panose="020B0A04020102020204" pitchFamily="34" charset="0"/>
              </a:rPr>
              <a:t>digital student</a:t>
            </a:r>
          </a:p>
        </p:txBody>
      </p:sp>
      <p:sp>
        <p:nvSpPr>
          <p:cNvPr id="3" name="Rectangle 2"/>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latin typeface="+mj-lt"/>
            </a:endParaRPr>
          </a:p>
        </p:txBody>
      </p:sp>
      <p:sp>
        <p:nvSpPr>
          <p:cNvPr id="7" name="Rectangle 6"/>
          <p:cNvSpPr/>
          <p:nvPr/>
        </p:nvSpPr>
        <p:spPr>
          <a:xfrm>
            <a:off x="177902" y="131205"/>
            <a:ext cx="2606799" cy="31908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400" b="1" dirty="0" smtClean="0">
                <a:solidFill>
                  <a:schemeClr val="bg1"/>
                </a:solidFill>
                <a:latin typeface="+mj-lt"/>
              </a:rPr>
              <a:t>The </a:t>
            </a:r>
            <a:r>
              <a:rPr lang="en-GB" sz="4400" b="1" dirty="0">
                <a:solidFill>
                  <a:schemeClr val="bg1"/>
                </a:solidFill>
                <a:latin typeface="+mj-lt"/>
              </a:rPr>
              <a:t>digital student</a:t>
            </a:r>
            <a:endParaRPr lang="en-GB" sz="4400" b="1" dirty="0">
              <a:latin typeface="+mj-lt"/>
            </a:endParaRPr>
          </a:p>
        </p:txBody>
      </p:sp>
      <p:pic>
        <p:nvPicPr>
          <p:cNvPr id="10246" name="Picture 6" descr="https://darkroom.ribaj.com/1200/855/552d21a50ae61c2cc12e2e2aa34d0cad:476ce807ede3dcd64af812422edcdb85"/>
          <p:cNvPicPr>
            <a:picLocks noChangeAspect="1" noChangeArrowheads="1"/>
          </p:cNvPicPr>
          <p:nvPr/>
        </p:nvPicPr>
        <p:blipFill rotWithShape="1">
          <a:blip r:embed="rId3">
            <a:extLst>
              <a:ext uri="{28A0092B-C50C-407E-A947-70E740481C1C}">
                <a14:useLocalDpi xmlns:a14="http://schemas.microsoft.com/office/drawing/2010/main" val="0"/>
              </a:ext>
            </a:extLst>
          </a:blip>
          <a:srcRect l="26205" r="26166" b="780"/>
          <a:stretch/>
        </p:blipFill>
        <p:spPr bwMode="auto">
          <a:xfrm>
            <a:off x="7404100" y="121024"/>
            <a:ext cx="4454071" cy="6610915"/>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Discover n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5076" y="131205"/>
            <a:ext cx="4438650" cy="3190876"/>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ttps://www.nottingham.ac.uk/IT-Services/images/Connect/Landing1.jpg"/>
          <p:cNvPicPr>
            <a:picLocks noChangeAspect="1" noChangeArrowheads="1"/>
          </p:cNvPicPr>
          <p:nvPr/>
        </p:nvPicPr>
        <p:blipFill rotWithShape="1">
          <a:blip r:embed="rId5">
            <a:extLst>
              <a:ext uri="{28A0092B-C50C-407E-A947-70E740481C1C}">
                <a14:useLocalDpi xmlns:a14="http://schemas.microsoft.com/office/drawing/2010/main" val="0"/>
              </a:ext>
            </a:extLst>
          </a:blip>
          <a:srcRect l="15782" t="-379" r="17027" b="379"/>
          <a:stretch/>
        </p:blipFill>
        <p:spPr bwMode="auto">
          <a:xfrm>
            <a:off x="177902" y="3377578"/>
            <a:ext cx="7137115" cy="3354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975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does this mean for libraries</a:t>
            </a:r>
            <a:endParaRPr lang="en-GB" dirty="0"/>
          </a:p>
        </p:txBody>
      </p:sp>
      <p:pic>
        <p:nvPicPr>
          <p:cNvPr id="11266" name="Picture 2" descr="Image result for printing pres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47" t="5165" r="4771" b="4496"/>
          <a:stretch/>
        </p:blipFill>
        <p:spPr bwMode="auto">
          <a:xfrm>
            <a:off x="673100" y="1990049"/>
            <a:ext cx="5400000" cy="377720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 for inter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5869" y="2123650"/>
            <a:ext cx="5400000" cy="3510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19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Arial Black" panose="020B0A04020102020204" pitchFamily="34" charset="0"/>
              </a:rPr>
              <a:t>This presentation will cover </a:t>
            </a:r>
          </a:p>
        </p:txBody>
      </p:sp>
      <p:sp>
        <p:nvSpPr>
          <p:cNvPr id="4" name="Content Placeholder 2"/>
          <p:cNvSpPr txBox="1">
            <a:spLocks/>
          </p:cNvSpPr>
          <p:nvPr/>
        </p:nvSpPr>
        <p:spPr>
          <a:xfrm>
            <a:off x="838200" y="15970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GB" sz="3600" dirty="0">
                <a:latin typeface="+mj-lt"/>
              </a:rPr>
              <a:t>Space and library buildings</a:t>
            </a:r>
          </a:p>
          <a:p>
            <a:pPr marL="514350" indent="-514350">
              <a:buFont typeface="+mj-lt"/>
              <a:buAutoNum type="arabicPeriod"/>
            </a:pPr>
            <a:r>
              <a:rPr lang="en-GB" sz="3600" dirty="0">
                <a:latin typeface="+mj-lt"/>
              </a:rPr>
              <a:t>Collections and collecting</a:t>
            </a:r>
          </a:p>
          <a:p>
            <a:pPr marL="514350" indent="-514350">
              <a:buFont typeface="+mj-lt"/>
              <a:buAutoNum type="arabicPeriod"/>
            </a:pPr>
            <a:r>
              <a:rPr lang="en-GB" sz="3600" dirty="0">
                <a:latin typeface="+mj-lt"/>
              </a:rPr>
              <a:t>Technology</a:t>
            </a:r>
          </a:p>
          <a:p>
            <a:pPr marL="514350" indent="-514350">
              <a:buFont typeface="+mj-lt"/>
              <a:buAutoNum type="arabicPeriod"/>
            </a:pPr>
            <a:r>
              <a:rPr lang="en-GB" sz="3600" dirty="0">
                <a:latin typeface="+mj-lt"/>
              </a:rPr>
              <a:t>Staff</a:t>
            </a:r>
          </a:p>
        </p:txBody>
      </p:sp>
    </p:spTree>
    <p:extLst>
      <p:ext uri="{BB962C8B-B14F-4D97-AF65-F5344CB8AC3E}">
        <p14:creationId xmlns:p14="http://schemas.microsoft.com/office/powerpoint/2010/main" val="1472068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2290" name="Picture 2" descr="Image result for inter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1975" y="2135188"/>
            <a:ext cx="3514725" cy="3514725"/>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Image result for inter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057" y="2095500"/>
            <a:ext cx="4739217" cy="3554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89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latin typeface="Arial" panose="020B0604020202020204" pitchFamily="34" charset="0"/>
                <a:cs typeface="Arial" panose="020B0604020202020204" pitchFamily="34" charset="0"/>
              </a:rPr>
              <a:t>Library staff</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8802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Librarian as ….</a:t>
            </a:r>
            <a:endParaRPr lang="en-GB" dirty="0"/>
          </a:p>
        </p:txBody>
      </p:sp>
      <p:sp>
        <p:nvSpPr>
          <p:cNvPr id="3" name="Rectangle 2"/>
          <p:cNvSpPr/>
          <p:nvPr/>
        </p:nvSpPr>
        <p:spPr>
          <a:xfrm>
            <a:off x="277914" y="1373675"/>
            <a:ext cx="5558118" cy="2708434"/>
          </a:xfrm>
          <a:prstGeom prst="rect">
            <a:avLst/>
          </a:prstGeom>
          <a:solidFill>
            <a:schemeClr val="bg1">
              <a:lumMod val="85000"/>
            </a:schemeClr>
          </a:solidFill>
        </p:spPr>
        <p:txBody>
          <a:bodyPr wrap="square" anchor="ctr" anchorCtr="0">
            <a:spAutoFit/>
          </a:bodyPr>
          <a:lstStyle/>
          <a:p>
            <a:r>
              <a:rPr lang="en-GB" sz="2400" dirty="0" smtClean="0">
                <a:latin typeface="Arial" panose="020B0604020202020204" pitchFamily="34" charset="0"/>
                <a:cs typeface="Arial" panose="020B0604020202020204" pitchFamily="34" charset="0"/>
              </a:rPr>
              <a:t>teacher</a:t>
            </a:r>
            <a:r>
              <a:rPr lang="en-GB" sz="2400" dirty="0">
                <a:latin typeface="Arial" panose="020B0604020202020204" pitchFamily="34" charset="0"/>
                <a:cs typeface="Arial" panose="020B0604020202020204" pitchFamily="34" charset="0"/>
              </a:rPr>
              <a:t>; </a:t>
            </a:r>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technology </a:t>
            </a:r>
            <a:r>
              <a:rPr lang="en-GB" sz="2400" dirty="0">
                <a:latin typeface="Arial" panose="020B0604020202020204" pitchFamily="34" charset="0"/>
                <a:cs typeface="Arial" panose="020B0604020202020204" pitchFamily="34" charset="0"/>
              </a:rPr>
              <a:t>specialist; </a:t>
            </a:r>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embedded </a:t>
            </a:r>
            <a:r>
              <a:rPr lang="en-GB" sz="2400" dirty="0">
                <a:latin typeface="Arial" panose="020B0604020202020204" pitchFamily="34" charset="0"/>
                <a:cs typeface="Arial" panose="020B0604020202020204" pitchFamily="34" charset="0"/>
              </a:rPr>
              <a:t>librarian; </a:t>
            </a:r>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information </a:t>
            </a:r>
            <a:r>
              <a:rPr lang="en-GB" sz="2400" dirty="0">
                <a:latin typeface="Arial" panose="020B0604020202020204" pitchFamily="34" charset="0"/>
                <a:cs typeface="Arial" panose="020B0604020202020204" pitchFamily="34" charset="0"/>
              </a:rPr>
              <a:t>consultant; </a:t>
            </a:r>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knowledge </a:t>
            </a:r>
            <a:r>
              <a:rPr lang="en-GB" sz="2400" dirty="0">
                <a:latin typeface="Arial" panose="020B0604020202020204" pitchFamily="34" charset="0"/>
                <a:cs typeface="Arial" panose="020B0604020202020204" pitchFamily="34" charset="0"/>
              </a:rPr>
              <a:t>manager; </a:t>
            </a:r>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and </a:t>
            </a:r>
            <a:r>
              <a:rPr lang="en-GB" sz="2400" dirty="0">
                <a:latin typeface="Arial" panose="020B0604020202020204" pitchFamily="34" charset="0"/>
                <a:cs typeface="Arial" panose="020B0604020202020204" pitchFamily="34" charset="0"/>
              </a:rPr>
              <a:t>subject </a:t>
            </a:r>
            <a:r>
              <a:rPr lang="en-GB" sz="2400" dirty="0" smtClean="0">
                <a:latin typeface="Arial" panose="020B0604020202020204" pitchFamily="34" charset="0"/>
                <a:cs typeface="Arial" panose="020B0604020202020204" pitchFamily="34" charset="0"/>
              </a:rPr>
              <a:t>librarian.</a:t>
            </a:r>
          </a:p>
          <a:p>
            <a:endParaRPr lang="en-GB" sz="1000" dirty="0">
              <a:latin typeface="Arial" panose="020B0604020202020204" pitchFamily="34" charset="0"/>
              <a:cs typeface="Arial" panose="020B0604020202020204" pitchFamily="34" charset="0"/>
            </a:endParaRPr>
          </a:p>
          <a:p>
            <a:r>
              <a:rPr lang="en-GB" sz="1600" dirty="0" err="1" smtClean="0">
                <a:latin typeface="Arial" panose="020B0604020202020204" pitchFamily="34" charset="0"/>
                <a:cs typeface="Arial" panose="020B0604020202020204" pitchFamily="34" charset="0"/>
              </a:rPr>
              <a:t>Vassilakaki</a:t>
            </a:r>
            <a:r>
              <a:rPr lang="en-GB" sz="1600" dirty="0" smtClean="0">
                <a:latin typeface="Arial" panose="020B0604020202020204" pitchFamily="34" charset="0"/>
                <a:cs typeface="Arial" panose="020B0604020202020204" pitchFamily="34" charset="0"/>
              </a:rPr>
              <a:t> and </a:t>
            </a:r>
            <a:r>
              <a:rPr lang="en-GB" sz="1600" dirty="0" err="1" smtClean="0">
                <a:latin typeface="Arial" panose="020B0604020202020204" pitchFamily="34" charset="0"/>
                <a:cs typeface="Arial" panose="020B0604020202020204" pitchFamily="34" charset="0"/>
              </a:rPr>
              <a:t>Moniarou-Papaconstantinou</a:t>
            </a:r>
            <a:r>
              <a:rPr lang="en-GB" sz="1600" dirty="0" smtClean="0">
                <a:latin typeface="Arial" panose="020B0604020202020204" pitchFamily="34" charset="0"/>
                <a:cs typeface="Arial" panose="020B0604020202020204" pitchFamily="34" charset="0"/>
              </a:rPr>
              <a:t> (2015)</a:t>
            </a:r>
          </a:p>
        </p:txBody>
      </p:sp>
      <p:grpSp>
        <p:nvGrpSpPr>
          <p:cNvPr id="10" name="Group 9"/>
          <p:cNvGrpSpPr/>
          <p:nvPr/>
        </p:nvGrpSpPr>
        <p:grpSpPr>
          <a:xfrm>
            <a:off x="6165055" y="1561321"/>
            <a:ext cx="5760001" cy="2333142"/>
            <a:chOff x="6299533" y="1651917"/>
            <a:chExt cx="5760001" cy="2333142"/>
          </a:xfrm>
        </p:grpSpPr>
        <p:sp>
          <p:nvSpPr>
            <p:cNvPr id="4" name="Rectangle 3"/>
            <p:cNvSpPr/>
            <p:nvPr/>
          </p:nvSpPr>
          <p:spPr>
            <a:xfrm>
              <a:off x="6299533" y="3123285"/>
              <a:ext cx="5760000" cy="861774"/>
            </a:xfrm>
            <a:prstGeom prst="rect">
              <a:avLst/>
            </a:prstGeom>
            <a:ln w="12700">
              <a:solidFill>
                <a:schemeClr val="tx1"/>
              </a:solidFill>
            </a:ln>
          </p:spPr>
          <p:txBody>
            <a:bodyPr wrap="square" anchor="ctr" anchorCtr="0">
              <a:spAutoFit/>
            </a:bodyPr>
            <a:lstStyle/>
            <a:p>
              <a:r>
                <a:rPr lang="en-GB" sz="2400" dirty="0" smtClean="0">
                  <a:latin typeface="Arial" panose="020B0604020202020204" pitchFamily="34" charset="0"/>
                  <a:cs typeface="Arial" panose="020B0604020202020204" pitchFamily="34" charset="0"/>
                </a:rPr>
                <a:t>collector </a:t>
              </a:r>
              <a:r>
                <a:rPr lang="en-GB" sz="2400" dirty="0">
                  <a:latin typeface="Arial" panose="020B0604020202020204" pitchFamily="34" charset="0"/>
                  <a:cs typeface="Arial" panose="020B0604020202020204" pitchFamily="34" charset="0"/>
                </a:rPr>
                <a:t>and protector of </a:t>
              </a:r>
              <a:r>
                <a:rPr lang="en-GB" sz="2400" dirty="0" smtClean="0">
                  <a:latin typeface="Arial" panose="020B0604020202020204" pitchFamily="34" charset="0"/>
                  <a:cs typeface="Arial" panose="020B0604020202020204" pitchFamily="34" charset="0"/>
                </a:rPr>
                <a:t>information</a:t>
              </a:r>
            </a:p>
            <a:p>
              <a:endParaRPr lang="en-GB" sz="1000" dirty="0">
                <a:latin typeface="Arial" panose="020B0604020202020204" pitchFamily="34" charset="0"/>
                <a:cs typeface="Arial" panose="020B0604020202020204" pitchFamily="34" charset="0"/>
              </a:endParaRPr>
            </a:p>
            <a:p>
              <a:r>
                <a:rPr lang="en-GB" sz="1600" dirty="0" smtClean="0">
                  <a:latin typeface="Arial" panose="020B0604020202020204" pitchFamily="34" charset="0"/>
                  <a:cs typeface="Arial" panose="020B0604020202020204" pitchFamily="34" charset="0"/>
                </a:rPr>
                <a:t>(</a:t>
              </a:r>
              <a:r>
                <a:rPr lang="en-GB" sz="1600" dirty="0" err="1">
                  <a:latin typeface="Arial" panose="020B0604020202020204" pitchFamily="34" charset="0"/>
                  <a:cs typeface="Arial" panose="020B0604020202020204" pitchFamily="34" charset="0"/>
                </a:rPr>
                <a:t>Gray</a:t>
              </a:r>
              <a:r>
                <a:rPr lang="en-GB" sz="1600" dirty="0">
                  <a:latin typeface="Arial" panose="020B0604020202020204" pitchFamily="34" charset="0"/>
                  <a:cs typeface="Arial" panose="020B0604020202020204" pitchFamily="34" charset="0"/>
                </a:rPr>
                <a:t>, 2012, Bennett, 2009</a:t>
              </a:r>
              <a:r>
                <a:rPr lang="en-GB" sz="1600" dirty="0" smtClean="0">
                  <a:latin typeface="Arial" panose="020B0604020202020204" pitchFamily="34" charset="0"/>
                  <a:cs typeface="Arial" panose="020B0604020202020204" pitchFamily="34" charset="0"/>
                </a:rPr>
                <a:t>) </a:t>
              </a:r>
              <a:endParaRPr lang="en-GB" sz="1600" dirty="0">
                <a:latin typeface="Arial" panose="020B0604020202020204" pitchFamily="34" charset="0"/>
                <a:cs typeface="Arial" panose="020B0604020202020204" pitchFamily="34" charset="0"/>
              </a:endParaRPr>
            </a:p>
          </p:txBody>
        </p:sp>
        <p:sp>
          <p:nvSpPr>
            <p:cNvPr id="7" name="Rectangle 6"/>
            <p:cNvSpPr/>
            <p:nvPr/>
          </p:nvSpPr>
          <p:spPr>
            <a:xfrm>
              <a:off x="6299534" y="1651917"/>
              <a:ext cx="5760000" cy="1107996"/>
            </a:xfrm>
            <a:prstGeom prst="rect">
              <a:avLst/>
            </a:prstGeom>
            <a:solidFill>
              <a:schemeClr val="bg1">
                <a:lumMod val="95000"/>
              </a:schemeClr>
            </a:solidFill>
          </p:spPr>
          <p:txBody>
            <a:bodyPr wrap="square" anchor="ctr" anchorCtr="0">
              <a:spAutoFit/>
            </a:bodyPr>
            <a:lstStyle/>
            <a:p>
              <a:r>
                <a:rPr lang="en-GB" sz="2400" dirty="0" smtClean="0">
                  <a:latin typeface="Arial" panose="020B0604020202020204" pitchFamily="34" charset="0"/>
                  <a:cs typeface="Arial" panose="020B0604020202020204" pitchFamily="34" charset="0"/>
                </a:rPr>
                <a:t>educator </a:t>
              </a:r>
              <a:r>
                <a:rPr lang="en-GB" sz="2400" dirty="0">
                  <a:latin typeface="Arial" panose="020B0604020202020204" pitchFamily="34" charset="0"/>
                  <a:cs typeface="Arial" panose="020B0604020202020204" pitchFamily="34" charset="0"/>
                </a:rPr>
                <a:t>and facilitator of </a:t>
              </a:r>
              <a:r>
                <a:rPr lang="en-GB" sz="2400" dirty="0" smtClean="0">
                  <a:latin typeface="Arial" panose="020B0604020202020204" pitchFamily="34" charset="0"/>
                  <a:cs typeface="Arial" panose="020B0604020202020204" pitchFamily="34" charset="0"/>
                </a:rPr>
                <a:t>communities</a:t>
              </a:r>
            </a:p>
            <a:p>
              <a:endParaRPr lang="en-GB" sz="1000" dirty="0">
                <a:latin typeface="Arial" panose="020B0604020202020204" pitchFamily="34" charset="0"/>
                <a:cs typeface="Arial" panose="020B0604020202020204" pitchFamily="34" charset="0"/>
              </a:endParaRPr>
            </a:p>
            <a:p>
              <a:r>
                <a:rPr lang="en-GB" sz="1600" dirty="0" smtClean="0">
                  <a:latin typeface="Arial" panose="020B0604020202020204" pitchFamily="34" charset="0"/>
                  <a:cs typeface="Arial" panose="020B0604020202020204" pitchFamily="34" charset="0"/>
                </a:rPr>
                <a:t>(</a:t>
              </a:r>
              <a:r>
                <a:rPr lang="en-GB" sz="1600" dirty="0">
                  <a:latin typeface="Arial" panose="020B0604020202020204" pitchFamily="34" charset="0"/>
                  <a:cs typeface="Arial" panose="020B0604020202020204" pitchFamily="34" charset="0"/>
                </a:rPr>
                <a:t>Bennett, 2009, Thompson, 1974, </a:t>
              </a:r>
              <a:r>
                <a:rPr lang="en-GB" sz="1600" dirty="0" err="1">
                  <a:latin typeface="Arial" panose="020B0604020202020204" pitchFamily="34" charset="0"/>
                  <a:cs typeface="Arial" panose="020B0604020202020204" pitchFamily="34" charset="0"/>
                </a:rPr>
                <a:t>Brabazon</a:t>
              </a:r>
              <a:r>
                <a:rPr lang="en-GB" sz="1600" dirty="0">
                  <a:latin typeface="Arial" panose="020B0604020202020204" pitchFamily="34" charset="0"/>
                  <a:cs typeface="Arial" panose="020B0604020202020204" pitchFamily="34" charset="0"/>
                </a:rPr>
                <a:t>, 2014, </a:t>
              </a:r>
              <a:r>
                <a:rPr lang="en-GB" sz="1600" dirty="0" err="1">
                  <a:latin typeface="Arial" panose="020B0604020202020204" pitchFamily="34" charset="0"/>
                  <a:cs typeface="Arial" panose="020B0604020202020204" pitchFamily="34" charset="0"/>
                </a:rPr>
                <a:t>Corrall</a:t>
              </a:r>
              <a:r>
                <a:rPr lang="en-GB" sz="1600" dirty="0">
                  <a:latin typeface="Arial" panose="020B0604020202020204" pitchFamily="34" charset="0"/>
                  <a:cs typeface="Arial" panose="020B0604020202020204" pitchFamily="34" charset="0"/>
                </a:rPr>
                <a:t>, 2010)</a:t>
              </a:r>
            </a:p>
          </p:txBody>
        </p:sp>
      </p:grpSp>
      <p:sp>
        <p:nvSpPr>
          <p:cNvPr id="5" name="Rectangle 4"/>
          <p:cNvSpPr/>
          <p:nvPr/>
        </p:nvSpPr>
        <p:spPr>
          <a:xfrm>
            <a:off x="876000" y="5989879"/>
            <a:ext cx="10440000" cy="461665"/>
          </a:xfrm>
          <a:prstGeom prst="rect">
            <a:avLst/>
          </a:prstGeom>
          <a:ln w="12700">
            <a:solidFill>
              <a:schemeClr val="tx1"/>
            </a:solidFill>
          </a:ln>
        </p:spPr>
        <p:txBody>
          <a:bodyPr wrap="square" anchor="ctr" anchorCtr="0">
            <a:spAutoFit/>
          </a:bodyPr>
          <a:lstStyle/>
          <a:p>
            <a:r>
              <a:rPr lang="en-GB" sz="2400" dirty="0" smtClean="0">
                <a:latin typeface="Arial" panose="020B0604020202020204" pitchFamily="34" charset="0"/>
                <a:cs typeface="Arial" panose="020B0604020202020204" pitchFamily="34" charset="0"/>
              </a:rPr>
              <a:t>enabler </a:t>
            </a:r>
            <a:r>
              <a:rPr lang="en-GB" sz="2400" dirty="0">
                <a:latin typeface="Arial" panose="020B0604020202020204" pitchFamily="34" charset="0"/>
                <a:cs typeface="Arial" panose="020B0604020202020204" pitchFamily="34" charset="0"/>
              </a:rPr>
              <a:t>of communication system and knowledge navigator </a:t>
            </a:r>
            <a:r>
              <a:rPr lang="en-GB" sz="1600" dirty="0">
                <a:latin typeface="Arial" panose="020B0604020202020204" pitchFamily="34" charset="0"/>
                <a:cs typeface="Arial" panose="020B0604020202020204" pitchFamily="34" charset="0"/>
              </a:rPr>
              <a:t>(</a:t>
            </a:r>
            <a:r>
              <a:rPr lang="en-GB" sz="1600" dirty="0" err="1">
                <a:latin typeface="Arial" panose="020B0604020202020204" pitchFamily="34" charset="0"/>
                <a:cs typeface="Arial" panose="020B0604020202020204" pitchFamily="34" charset="0"/>
              </a:rPr>
              <a:t>Molholt</a:t>
            </a:r>
            <a:r>
              <a:rPr lang="en-GB" sz="1600" dirty="0">
                <a:latin typeface="Arial" panose="020B0604020202020204" pitchFamily="34" charset="0"/>
                <a:cs typeface="Arial" panose="020B0604020202020204" pitchFamily="34" charset="0"/>
              </a:rPr>
              <a:t>, 1993</a:t>
            </a:r>
            <a:r>
              <a:rPr lang="en-GB" sz="1600" dirty="0" smtClean="0">
                <a:latin typeface="Arial" panose="020B0604020202020204" pitchFamily="34" charset="0"/>
                <a:cs typeface="Arial" panose="020B0604020202020204" pitchFamily="34" charset="0"/>
              </a:rPr>
              <a:t>)</a:t>
            </a:r>
            <a:endParaRPr lang="en-GB" sz="1600" dirty="0">
              <a:latin typeface="Arial" panose="020B0604020202020204" pitchFamily="34" charset="0"/>
              <a:cs typeface="Arial" panose="020B0604020202020204" pitchFamily="34" charset="0"/>
            </a:endParaRPr>
          </a:p>
        </p:txBody>
      </p:sp>
      <p:sp>
        <p:nvSpPr>
          <p:cNvPr id="6" name="Rectangle 5"/>
          <p:cNvSpPr/>
          <p:nvPr/>
        </p:nvSpPr>
        <p:spPr>
          <a:xfrm>
            <a:off x="876000" y="4576338"/>
            <a:ext cx="10440000" cy="461665"/>
          </a:xfrm>
          <a:prstGeom prst="rect">
            <a:avLst/>
          </a:prstGeom>
          <a:ln w="12700">
            <a:solidFill>
              <a:schemeClr val="tx1"/>
            </a:solidFill>
          </a:ln>
        </p:spPr>
        <p:txBody>
          <a:bodyPr wrap="square" anchor="ctr" anchorCtr="0">
            <a:spAutoFit/>
          </a:bodyPr>
          <a:lstStyle/>
          <a:p>
            <a:r>
              <a:rPr lang="en-GB" sz="2400" dirty="0" smtClean="0">
                <a:latin typeface="Arial" panose="020B0604020202020204" pitchFamily="34" charset="0"/>
                <a:cs typeface="Arial" panose="020B0604020202020204" pitchFamily="34" charset="0"/>
              </a:rPr>
              <a:t>technology </a:t>
            </a:r>
            <a:r>
              <a:rPr lang="en-GB" sz="2400" dirty="0">
                <a:latin typeface="Arial" panose="020B0604020202020204" pitchFamily="34" charset="0"/>
                <a:cs typeface="Arial" panose="020B0604020202020204" pitchFamily="34" charset="0"/>
              </a:rPr>
              <a:t>leader and specialist </a:t>
            </a:r>
            <a:r>
              <a:rPr lang="en-GB" sz="1600" dirty="0">
                <a:latin typeface="Arial" panose="020B0604020202020204" pitchFamily="34" charset="0"/>
                <a:cs typeface="Arial" panose="020B0604020202020204" pitchFamily="34" charset="0"/>
              </a:rPr>
              <a:t>(Sapp and Gilmour, 2003, Lewis, 1988</a:t>
            </a:r>
            <a:r>
              <a:rPr lang="en-GB" sz="1600" dirty="0" smtClean="0">
                <a:latin typeface="Arial" panose="020B0604020202020204" pitchFamily="34" charset="0"/>
                <a:cs typeface="Arial" panose="020B0604020202020204" pitchFamily="34" charset="0"/>
              </a:rPr>
              <a:t>)</a:t>
            </a:r>
            <a:endParaRPr lang="en-GB" sz="1600" dirty="0">
              <a:latin typeface="Arial" panose="020B0604020202020204" pitchFamily="34" charset="0"/>
              <a:cs typeface="Arial" panose="020B0604020202020204" pitchFamily="34" charset="0"/>
            </a:endParaRPr>
          </a:p>
        </p:txBody>
      </p:sp>
      <p:sp>
        <p:nvSpPr>
          <p:cNvPr id="8" name="Rectangle 7"/>
          <p:cNvSpPr/>
          <p:nvPr/>
        </p:nvSpPr>
        <p:spPr>
          <a:xfrm>
            <a:off x="876000" y="5281375"/>
            <a:ext cx="10440000" cy="461665"/>
          </a:xfrm>
          <a:prstGeom prst="rect">
            <a:avLst/>
          </a:prstGeom>
          <a:solidFill>
            <a:schemeClr val="bg1">
              <a:lumMod val="85000"/>
            </a:schemeClr>
          </a:solidFill>
        </p:spPr>
        <p:txBody>
          <a:bodyPr wrap="square" anchor="ctr" anchorCtr="0">
            <a:spAutoFit/>
          </a:bodyPr>
          <a:lstStyle/>
          <a:p>
            <a:r>
              <a:rPr lang="en-GB" sz="2400" dirty="0" smtClean="0">
                <a:latin typeface="Arial" panose="020B0604020202020204" pitchFamily="34" charset="0"/>
                <a:cs typeface="Arial" panose="020B0604020202020204" pitchFamily="34" charset="0"/>
              </a:rPr>
              <a:t>activist </a:t>
            </a:r>
            <a:r>
              <a:rPr lang="en-GB" sz="2400" dirty="0">
                <a:latin typeface="Arial" panose="020B0604020202020204" pitchFamily="34" charset="0"/>
                <a:cs typeface="Arial" panose="020B0604020202020204" pitchFamily="34" charset="0"/>
              </a:rPr>
              <a:t>for free access to information </a:t>
            </a:r>
            <a:r>
              <a:rPr lang="en-GB" sz="1600" dirty="0">
                <a:latin typeface="Arial" panose="020B0604020202020204" pitchFamily="34" charset="0"/>
                <a:cs typeface="Arial" panose="020B0604020202020204" pitchFamily="34" charset="0"/>
              </a:rPr>
              <a:t>(</a:t>
            </a:r>
            <a:r>
              <a:rPr lang="en-GB" sz="1600" dirty="0" err="1">
                <a:latin typeface="Arial" panose="020B0604020202020204" pitchFamily="34" charset="0"/>
                <a:cs typeface="Arial" panose="020B0604020202020204" pitchFamily="34" charset="0"/>
              </a:rPr>
              <a:t>Gray</a:t>
            </a:r>
            <a:r>
              <a:rPr lang="en-GB" sz="1600" dirty="0">
                <a:latin typeface="Arial" panose="020B0604020202020204" pitchFamily="34" charset="0"/>
                <a:cs typeface="Arial" panose="020B0604020202020204" pitchFamily="34" charset="0"/>
              </a:rPr>
              <a:t>, 2012, Byrne, 2003</a:t>
            </a:r>
            <a:r>
              <a:rPr lang="en-GB" sz="1600" dirty="0" smtClean="0">
                <a:latin typeface="Arial" panose="020B0604020202020204" pitchFamily="34" charset="0"/>
                <a:cs typeface="Arial" panose="020B0604020202020204" pitchFamily="34" charset="0"/>
              </a:rPr>
              <a:t>)</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485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blended librarian and jurisdictional </a:t>
            </a:r>
            <a:r>
              <a:rPr lang="en-GB" dirty="0"/>
              <a:t>struggle </a:t>
            </a:r>
          </a:p>
        </p:txBody>
      </p:sp>
      <p:grpSp>
        <p:nvGrpSpPr>
          <p:cNvPr id="3" name="Group 2"/>
          <p:cNvGrpSpPr/>
          <p:nvPr/>
        </p:nvGrpSpPr>
        <p:grpSpPr>
          <a:xfrm>
            <a:off x="114300" y="1764775"/>
            <a:ext cx="11963400" cy="4289610"/>
            <a:chOff x="658050" y="1683575"/>
            <a:chExt cx="12649962" cy="4535784"/>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8982" r="3966"/>
            <a:stretch/>
          </p:blipFill>
          <p:spPr>
            <a:xfrm>
              <a:off x="7097712" y="1683575"/>
              <a:ext cx="6210300" cy="4535784"/>
            </a:xfrm>
            <a:prstGeom prst="rect">
              <a:avLst/>
            </a:prstGeom>
          </p:spPr>
        </p:pic>
        <p:pic>
          <p:nvPicPr>
            <p:cNvPr id="5" name="Picture 2" descr="play construction toy children toys lego replica site built building blocks thumbnail 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050" y="1683575"/>
              <a:ext cx="6227620" cy="453578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47865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16300" y="1080655"/>
            <a:ext cx="5359400" cy="4655127"/>
          </a:xfrm>
        </p:spPr>
        <p:txBody>
          <a:bodyPr>
            <a:normAutofit fontScale="90000"/>
          </a:bodyPr>
          <a:lstStyle/>
          <a:p>
            <a:r>
              <a:rPr lang="en-GB" dirty="0">
                <a:latin typeface="Arial" panose="020B0604020202020204" pitchFamily="34" charset="0"/>
                <a:cs typeface="Arial" panose="020B0604020202020204" pitchFamily="34" charset="0"/>
              </a:rPr>
              <a:t>Meeting the future now, challenges and </a:t>
            </a:r>
            <a:r>
              <a:rPr lang="en-GB" dirty="0" smtClean="0">
                <a:latin typeface="Arial" panose="020B0604020202020204" pitchFamily="34" charset="0"/>
                <a:cs typeface="Arial" panose="020B0604020202020204" pitchFamily="34" charset="0"/>
              </a:rPr>
              <a:t>opportunities</a:t>
            </a:r>
            <a:r>
              <a:rPr lang="en-GB" sz="2700" dirty="0" smtClean="0">
                <a:latin typeface="Arial Black" panose="020B0A04020102020204" pitchFamily="34" charset="0"/>
              </a:rPr>
              <a:t/>
            </a:r>
            <a:br>
              <a:rPr lang="en-GB" sz="2700" dirty="0" smtClean="0">
                <a:latin typeface="Arial Black" panose="020B0A04020102020204" pitchFamily="34" charset="0"/>
              </a:rPr>
            </a:br>
            <a:r>
              <a:rPr lang="en-GB" sz="2700" dirty="0">
                <a:latin typeface="Arial Black" panose="020B0A04020102020204" pitchFamily="34" charset="0"/>
              </a:rPr>
              <a:t/>
            </a:r>
            <a:br>
              <a:rPr lang="en-GB" sz="2700" dirty="0">
                <a:latin typeface="Arial Black" panose="020B0A04020102020204" pitchFamily="34" charset="0"/>
              </a:rPr>
            </a:br>
            <a:r>
              <a:rPr lang="en-GB" sz="3100" dirty="0" smtClean="0">
                <a:latin typeface="Arial Black" panose="020B0A04020102020204" pitchFamily="34" charset="0"/>
              </a:rPr>
              <a:t>From historical context to real life</a:t>
            </a:r>
            <a:endParaRPr lang="en-GB" sz="3100" dirty="0"/>
          </a:p>
        </p:txBody>
      </p:sp>
    </p:spTree>
    <p:extLst>
      <p:ext uri="{BB962C8B-B14F-4D97-AF65-F5344CB8AC3E}">
        <p14:creationId xmlns:p14="http://schemas.microsoft.com/office/powerpoint/2010/main" val="30599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20620"/>
            <a:ext cx="12192000" cy="59373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latin typeface="+mj-lt"/>
            </a:endParaRPr>
          </a:p>
        </p:txBody>
      </p:sp>
      <p:sp>
        <p:nvSpPr>
          <p:cNvPr id="2" name="Title 1"/>
          <p:cNvSpPr>
            <a:spLocks noGrp="1"/>
          </p:cNvSpPr>
          <p:nvPr>
            <p:ph type="title"/>
          </p:nvPr>
        </p:nvSpPr>
        <p:spPr/>
        <p:txBody>
          <a:bodyPr/>
          <a:lstStyle/>
          <a:p>
            <a:r>
              <a:rPr lang="en-GB" dirty="0" smtClean="0"/>
              <a:t>References</a:t>
            </a:r>
            <a:endParaRPr lang="en-GB" dirty="0"/>
          </a:p>
        </p:txBody>
      </p:sp>
      <p:sp>
        <p:nvSpPr>
          <p:cNvPr id="3" name="Rectangle 2"/>
          <p:cNvSpPr/>
          <p:nvPr/>
        </p:nvSpPr>
        <p:spPr>
          <a:xfrm>
            <a:off x="62753" y="1380930"/>
            <a:ext cx="12066494" cy="5016758"/>
          </a:xfrm>
          <a:prstGeom prst="rect">
            <a:avLst/>
          </a:prstGeom>
        </p:spPr>
        <p:txBody>
          <a:bodyPr wrap="square">
            <a:spAutoFit/>
          </a:bodyPr>
          <a:lstStyle/>
          <a:p>
            <a:r>
              <a:rPr lang="en-GB" sz="1000" dirty="0">
                <a:solidFill>
                  <a:srgbClr val="FF0000"/>
                </a:solidFill>
                <a:latin typeface="Arial" panose="020B0604020202020204" pitchFamily="34" charset="0"/>
                <a:cs typeface="Arial" panose="020B0604020202020204" pitchFamily="34" charset="0"/>
              </a:rPr>
              <a:t>(Marr, 2018)</a:t>
            </a:r>
          </a:p>
          <a:p>
            <a:r>
              <a:rPr lang="en-GB" sz="1000" dirty="0">
                <a:latin typeface="Arial" panose="020B0604020202020204" pitchFamily="34" charset="0"/>
                <a:cs typeface="Arial" panose="020B0604020202020204" pitchFamily="34" charset="0"/>
              </a:rPr>
              <a:t>Baker, D. and Evans, W. (eds.) (2016) Innovation in Libraries and Information Services.</a:t>
            </a:r>
          </a:p>
          <a:p>
            <a:r>
              <a:rPr lang="en-GB" sz="1000" dirty="0">
                <a:latin typeface="Arial" panose="020B0604020202020204" pitchFamily="34" charset="0"/>
                <a:cs typeface="Arial" panose="020B0604020202020204" pitchFamily="34" charset="0"/>
              </a:rPr>
              <a:t>Baker, D. and Evans, W. (eds.) (2017) The End of Wisdom? The Future of Libraries in a Digital Age. Oxford: </a:t>
            </a:r>
            <a:r>
              <a:rPr lang="en-GB" sz="1000" dirty="0" err="1">
                <a:latin typeface="Arial" panose="020B0604020202020204" pitchFamily="34" charset="0"/>
                <a:cs typeface="Arial" panose="020B0604020202020204" pitchFamily="34" charset="0"/>
              </a:rPr>
              <a:t>Chandos</a:t>
            </a:r>
            <a:r>
              <a:rPr lang="en-GB" sz="1000" dirty="0">
                <a:latin typeface="Arial" panose="020B0604020202020204" pitchFamily="34" charset="0"/>
                <a:cs typeface="Arial" panose="020B0604020202020204" pitchFamily="34" charset="0"/>
              </a:rPr>
              <a:t>.</a:t>
            </a:r>
          </a:p>
          <a:p>
            <a:r>
              <a:rPr lang="en-GB" sz="1000" dirty="0">
                <a:latin typeface="Arial" panose="020B0604020202020204" pitchFamily="34" charset="0"/>
                <a:cs typeface="Arial" panose="020B0604020202020204" pitchFamily="34" charset="0"/>
              </a:rPr>
              <a:t>Barber, M., Donnelly, K. and Rizvi, S. (2013) An avalanche is coming. Higher education and the revolution ahead, London: Institute for Public Policy Research.</a:t>
            </a:r>
          </a:p>
          <a:p>
            <a:r>
              <a:rPr lang="en-GB" sz="1000" dirty="0">
                <a:latin typeface="Arial" panose="020B0604020202020204" pitchFamily="34" charset="0"/>
                <a:cs typeface="Arial" panose="020B0604020202020204" pitchFamily="34" charset="0"/>
              </a:rPr>
              <a:t>Barnes and Noble College (2015) Getting to Know Gen Z. Exploring Middle and High Schoolers' Expectation for Higher Education: Barnes and Noble College. Available at: http://next.bncollege.com/wp-content/uploads/2015/10/Gen-Z-Research-Report-Final.pdf.</a:t>
            </a:r>
          </a:p>
          <a:p>
            <a:r>
              <a:rPr lang="en-GB" sz="1000" dirty="0">
                <a:latin typeface="Arial" panose="020B0604020202020204" pitchFamily="34" charset="0"/>
                <a:cs typeface="Arial" panose="020B0604020202020204" pitchFamily="34" charset="0"/>
              </a:rPr>
              <a:t>Bennett, S. (2009) 'Libraries and Learning: A History of Paradigm Change', Libraries and the Academy, 9(2), pp. 181-197.</a:t>
            </a:r>
          </a:p>
          <a:p>
            <a:r>
              <a:rPr lang="en-GB" sz="1000" dirty="0" err="1">
                <a:latin typeface="Arial" panose="020B0604020202020204" pitchFamily="34" charset="0"/>
                <a:cs typeface="Arial" panose="020B0604020202020204" pitchFamily="34" charset="0"/>
              </a:rPr>
              <a:t>Borgman</a:t>
            </a:r>
            <a:r>
              <a:rPr lang="en-GB" sz="1000" dirty="0">
                <a:latin typeface="Arial" panose="020B0604020202020204" pitchFamily="34" charset="0"/>
                <a:cs typeface="Arial" panose="020B0604020202020204" pitchFamily="34" charset="0"/>
              </a:rPr>
              <a:t>, C. L. (2007) Scholarship in the Digital Age: Information, Infrastructure and the </a:t>
            </a:r>
            <a:r>
              <a:rPr lang="en-GB" sz="1000" dirty="0" err="1">
                <a:latin typeface="Arial" panose="020B0604020202020204" pitchFamily="34" charset="0"/>
                <a:cs typeface="Arial" panose="020B0604020202020204" pitchFamily="34" charset="0"/>
              </a:rPr>
              <a:t>Interent</a:t>
            </a:r>
            <a:r>
              <a:rPr lang="en-GB" sz="1000" dirty="0">
                <a:latin typeface="Arial" panose="020B0604020202020204" pitchFamily="34" charset="0"/>
                <a:cs typeface="Arial" panose="020B0604020202020204" pitchFamily="34" charset="0"/>
              </a:rPr>
              <a:t>. Cambridge, Massachusetts: MIT Press.</a:t>
            </a:r>
          </a:p>
          <a:p>
            <a:r>
              <a:rPr lang="en-GB" sz="1000" dirty="0" err="1">
                <a:latin typeface="Arial" panose="020B0604020202020204" pitchFamily="34" charset="0"/>
                <a:cs typeface="Arial" panose="020B0604020202020204" pitchFamily="34" charset="0"/>
              </a:rPr>
              <a:t>Brabazon</a:t>
            </a:r>
            <a:r>
              <a:rPr lang="en-GB" sz="1000" dirty="0">
                <a:latin typeface="Arial" panose="020B0604020202020204" pitchFamily="34" charset="0"/>
                <a:cs typeface="Arial" panose="020B0604020202020204" pitchFamily="34" charset="0"/>
              </a:rPr>
              <a:t>, T. (2014) 'The disintermediated librarian and a </a:t>
            </a:r>
            <a:r>
              <a:rPr lang="en-GB" sz="1000" dirty="0" err="1">
                <a:latin typeface="Arial" panose="020B0604020202020204" pitchFamily="34" charset="0"/>
                <a:cs typeface="Arial" panose="020B0604020202020204" pitchFamily="34" charset="0"/>
              </a:rPr>
              <a:t>reintermediated</a:t>
            </a:r>
            <a:r>
              <a:rPr lang="en-GB" sz="1000" dirty="0">
                <a:latin typeface="Arial" panose="020B0604020202020204" pitchFamily="34" charset="0"/>
                <a:cs typeface="Arial" panose="020B0604020202020204" pitchFamily="34" charset="0"/>
              </a:rPr>
              <a:t> future', The Australian Library Journal, 63(3), pp. 191 - 205.</a:t>
            </a:r>
          </a:p>
          <a:p>
            <a:r>
              <a:rPr lang="en-GB" sz="1000" dirty="0">
                <a:latin typeface="Arial" panose="020B0604020202020204" pitchFamily="34" charset="0"/>
                <a:cs typeface="Arial" panose="020B0604020202020204" pitchFamily="34" charset="0"/>
              </a:rPr>
              <a:t>Bush, V. (1945) 'As We May Think', The Atlantic, 176(1), pp. 101 - 108.</a:t>
            </a:r>
          </a:p>
          <a:p>
            <a:r>
              <a:rPr lang="en-GB" sz="1000" dirty="0">
                <a:latin typeface="Arial" panose="020B0604020202020204" pitchFamily="34" charset="0"/>
                <a:cs typeface="Arial" panose="020B0604020202020204" pitchFamily="34" charset="0"/>
              </a:rPr>
              <a:t>Byrne, A. (2003) 'Necromancy or life support? Libraries, democracy and the concerned intellectual', Library Management, 24(3), pp. 116-125.</a:t>
            </a:r>
          </a:p>
          <a:p>
            <a:r>
              <a:rPr lang="en-GB" sz="1000" dirty="0">
                <a:latin typeface="Arial" panose="020B0604020202020204" pitchFamily="34" charset="0"/>
                <a:cs typeface="Arial" panose="020B0604020202020204" pitchFamily="34" charset="0"/>
              </a:rPr>
              <a:t>Byrne, A. (2003) 'Necromancy or life support? Libraries, democracy and the concerned intellectual', Library Management, 24(3), pp. 116-125.</a:t>
            </a:r>
          </a:p>
          <a:p>
            <a:r>
              <a:rPr lang="en-GB" sz="1000" dirty="0">
                <a:latin typeface="Arial" panose="020B0604020202020204" pitchFamily="34" charset="0"/>
                <a:cs typeface="Arial" panose="020B0604020202020204" pitchFamily="34" charset="0"/>
              </a:rPr>
              <a:t>Campbell, J. W. P. and Pryce, W. (2013) The Library. A World History. London: Thames and Hudson.</a:t>
            </a:r>
          </a:p>
          <a:p>
            <a:r>
              <a:rPr lang="en-GB" sz="1000" dirty="0" err="1">
                <a:latin typeface="Arial" panose="020B0604020202020204" pitchFamily="34" charset="0"/>
                <a:cs typeface="Arial" panose="020B0604020202020204" pitchFamily="34" charset="0"/>
              </a:rPr>
              <a:t>Corrall</a:t>
            </a:r>
            <a:r>
              <a:rPr lang="en-GB" sz="1000" dirty="0">
                <a:latin typeface="Arial" panose="020B0604020202020204" pitchFamily="34" charset="0"/>
                <a:cs typeface="Arial" panose="020B0604020202020204" pitchFamily="34" charset="0"/>
              </a:rPr>
              <a:t>, S. (2010) 'Educating the academic librarian as a blended professional: a review and case study', Library Management, 31(8/9), pp. 567 - 593.</a:t>
            </a:r>
          </a:p>
          <a:p>
            <a:r>
              <a:rPr lang="en-GB" sz="1000" dirty="0" err="1">
                <a:latin typeface="Arial" panose="020B0604020202020204" pitchFamily="34" charset="0"/>
                <a:cs typeface="Arial" panose="020B0604020202020204" pitchFamily="34" charset="0"/>
              </a:rPr>
              <a:t>Gray</a:t>
            </a:r>
            <a:r>
              <a:rPr lang="en-GB" sz="1000" dirty="0">
                <a:latin typeface="Arial" panose="020B0604020202020204" pitchFamily="34" charset="0"/>
                <a:cs typeface="Arial" panose="020B0604020202020204" pitchFamily="34" charset="0"/>
              </a:rPr>
              <a:t>, S. W. (2012) 'Locating librarianship's identity in its historical roots of professional philosophies: towards a radical new identity for librarians of today (and tomorrow)', International Federation of Library Associations and Institutions (IFLA), 39(1), pp. 37-44.</a:t>
            </a:r>
          </a:p>
          <a:p>
            <a:r>
              <a:rPr lang="en-GB" sz="1000" dirty="0">
                <a:latin typeface="Arial" panose="020B0604020202020204" pitchFamily="34" charset="0"/>
                <a:cs typeface="Arial" panose="020B0604020202020204" pitchFamily="34" charset="0"/>
              </a:rPr>
              <a:t>Lewis, D. W. (1988) 'Inventing the Electronic University', College &amp; Research Libraries, 49(4), pp. 291-304.</a:t>
            </a:r>
          </a:p>
          <a:p>
            <a:r>
              <a:rPr lang="en-GB" sz="1000" dirty="0">
                <a:latin typeface="Arial" panose="020B0604020202020204" pitchFamily="34" charset="0"/>
                <a:cs typeface="Arial" panose="020B0604020202020204" pitchFamily="34" charset="0"/>
              </a:rPr>
              <a:t>Mackenzie, A. (2010) </a:t>
            </a:r>
            <a:r>
              <a:rPr lang="en-GB" sz="1000" dirty="0" err="1">
                <a:latin typeface="Arial" panose="020B0604020202020204" pitchFamily="34" charset="0"/>
                <a:cs typeface="Arial" panose="020B0604020202020204" pitchFamily="34" charset="0"/>
              </a:rPr>
              <a:t>Wirelessness</a:t>
            </a:r>
            <a:r>
              <a:rPr lang="en-GB" sz="1000" dirty="0">
                <a:latin typeface="Arial" panose="020B0604020202020204" pitchFamily="34" charset="0"/>
                <a:cs typeface="Arial" panose="020B0604020202020204" pitchFamily="34" charset="0"/>
              </a:rPr>
              <a:t>. Massachusetts: MIT Press.</a:t>
            </a:r>
          </a:p>
          <a:p>
            <a:r>
              <a:rPr lang="en-GB" sz="1000" dirty="0" err="1">
                <a:latin typeface="Arial" panose="020B0604020202020204" pitchFamily="34" charset="0"/>
                <a:cs typeface="Arial" panose="020B0604020202020204" pitchFamily="34" charset="0"/>
              </a:rPr>
              <a:t>Molholt</a:t>
            </a:r>
            <a:r>
              <a:rPr lang="en-GB" sz="1000" dirty="0">
                <a:latin typeface="Arial" panose="020B0604020202020204" pitchFamily="34" charset="0"/>
                <a:cs typeface="Arial" panose="020B0604020202020204" pitchFamily="34" charset="0"/>
              </a:rPr>
              <a:t>, P. (1993) 'Libraries as Bridges, Librarians as Builders', in Lancaster, F. (ed.) Libraries and the Future: Essays on the Library in the Twenty-first Century. New York: Haworth.</a:t>
            </a:r>
          </a:p>
          <a:p>
            <a:r>
              <a:rPr lang="en-GB" sz="1000" dirty="0" err="1">
                <a:latin typeface="Arial" panose="020B0604020202020204" pitchFamily="34" charset="0"/>
                <a:cs typeface="Arial" panose="020B0604020202020204" pitchFamily="34" charset="0"/>
              </a:rPr>
              <a:t>Naughton</a:t>
            </a:r>
            <a:r>
              <a:rPr lang="en-GB" sz="1000" dirty="0">
                <a:latin typeface="Arial" panose="020B0604020202020204" pitchFamily="34" charset="0"/>
                <a:cs typeface="Arial" panose="020B0604020202020204" pitchFamily="34" charset="0"/>
              </a:rPr>
              <a:t>, J. (2012) From Gutenberg to Zuckerberg: Disruptive Innovation in the Age of the Internet. New York: </a:t>
            </a:r>
            <a:r>
              <a:rPr lang="en-GB" sz="1000" dirty="0" err="1">
                <a:latin typeface="Arial" panose="020B0604020202020204" pitchFamily="34" charset="0"/>
                <a:cs typeface="Arial" panose="020B0604020202020204" pitchFamily="34" charset="0"/>
              </a:rPr>
              <a:t>Quercus</a:t>
            </a:r>
            <a:r>
              <a:rPr lang="en-GB" sz="1000" dirty="0">
                <a:latin typeface="Arial" panose="020B0604020202020204" pitchFamily="34" charset="0"/>
                <a:cs typeface="Arial" panose="020B0604020202020204" pitchFamily="34" charset="0"/>
              </a:rPr>
              <a:t>.</a:t>
            </a:r>
          </a:p>
          <a:p>
            <a:r>
              <a:rPr lang="en-GB" sz="1000" dirty="0" err="1">
                <a:latin typeface="Arial" panose="020B0604020202020204" pitchFamily="34" charset="0"/>
                <a:cs typeface="Arial" panose="020B0604020202020204" pitchFamily="34" charset="0"/>
              </a:rPr>
              <a:t>Prensky</a:t>
            </a:r>
            <a:r>
              <a:rPr lang="en-GB" sz="1000" dirty="0">
                <a:latin typeface="Arial" panose="020B0604020202020204" pitchFamily="34" charset="0"/>
                <a:cs typeface="Arial" panose="020B0604020202020204" pitchFamily="34" charset="0"/>
              </a:rPr>
              <a:t>, M. (2001a) 'Digital Natives, Digital Immigrants Part 1', On the Horizon, 9(5), pp. 1-5.</a:t>
            </a:r>
          </a:p>
          <a:p>
            <a:r>
              <a:rPr lang="en-GB" sz="1000" dirty="0" err="1">
                <a:latin typeface="Arial" panose="020B0604020202020204" pitchFamily="34" charset="0"/>
                <a:cs typeface="Arial" panose="020B0604020202020204" pitchFamily="34" charset="0"/>
              </a:rPr>
              <a:t>Prensky</a:t>
            </a:r>
            <a:r>
              <a:rPr lang="en-GB" sz="1000" dirty="0">
                <a:latin typeface="Arial" panose="020B0604020202020204" pitchFamily="34" charset="0"/>
                <a:cs typeface="Arial" panose="020B0604020202020204" pitchFamily="34" charset="0"/>
              </a:rPr>
              <a:t>, M. (2001b) 'Digital Natives, Digital Immigrants, Part II: Do They Really Think Differently?', On the Horizon, 9(6), pp. 1-5.</a:t>
            </a:r>
          </a:p>
          <a:p>
            <a:r>
              <a:rPr lang="en-GB" sz="1000" dirty="0">
                <a:latin typeface="Arial" panose="020B0604020202020204" pitchFamily="34" charset="0"/>
                <a:cs typeface="Arial" panose="020B0604020202020204" pitchFamily="34" charset="0"/>
              </a:rPr>
              <a:t>Sapp, G. and Gilmour, R. (2003) 'A Brief History of the Future of Academic Libraries: Predictions and Speculations from the Literature of the Profession, 1975 - 2000 - part two, 1990 to 2000', Libraries and the Academy, 3(1), pp. 13-34.</a:t>
            </a:r>
          </a:p>
          <a:p>
            <a:r>
              <a:rPr lang="en-GB" sz="1000" dirty="0" err="1">
                <a:latin typeface="Arial" panose="020B0604020202020204" pitchFamily="34" charset="0"/>
                <a:cs typeface="Arial" panose="020B0604020202020204" pitchFamily="34" charset="0"/>
              </a:rPr>
              <a:t>Tapscott</a:t>
            </a:r>
            <a:r>
              <a:rPr lang="en-GB" sz="1000" dirty="0">
                <a:latin typeface="Arial" panose="020B0604020202020204" pitchFamily="34" charset="0"/>
                <a:cs typeface="Arial" panose="020B0604020202020204" pitchFamily="34" charset="0"/>
              </a:rPr>
              <a:t>, D. (1998) Growing up digital. The rise of the Net Generation. New York: McGraw-Hill.</a:t>
            </a:r>
          </a:p>
          <a:p>
            <a:r>
              <a:rPr lang="en-GB" sz="1000" dirty="0" err="1">
                <a:latin typeface="Arial" panose="020B0604020202020204" pitchFamily="34" charset="0"/>
                <a:cs typeface="Arial" panose="020B0604020202020204" pitchFamily="34" charset="0"/>
              </a:rPr>
              <a:t>Tapscott</a:t>
            </a:r>
            <a:r>
              <a:rPr lang="en-GB" sz="1000" dirty="0">
                <a:latin typeface="Arial" panose="020B0604020202020204" pitchFamily="34" charset="0"/>
                <a:cs typeface="Arial" panose="020B0604020202020204" pitchFamily="34" charset="0"/>
              </a:rPr>
              <a:t>, D. (1999) 'Educating the Net Generation', Educational Leadership, 56(5), pp. 6-11.</a:t>
            </a:r>
          </a:p>
          <a:p>
            <a:r>
              <a:rPr lang="en-GB" sz="1000" dirty="0">
                <a:latin typeface="Arial" panose="020B0604020202020204" pitchFamily="34" charset="0"/>
                <a:cs typeface="Arial" panose="020B0604020202020204" pitchFamily="34" charset="0"/>
              </a:rPr>
              <a:t>Thompson, J. (1974) Library Power: a New Philosophy of Librarianship. London: Clive Bingley.</a:t>
            </a:r>
          </a:p>
          <a:p>
            <a:r>
              <a:rPr lang="en-GB" sz="1000" dirty="0" err="1">
                <a:latin typeface="Arial" panose="020B0604020202020204" pitchFamily="34" charset="0"/>
                <a:cs typeface="Arial" panose="020B0604020202020204" pitchFamily="34" charset="0"/>
              </a:rPr>
              <a:t>Vassilakaki</a:t>
            </a:r>
            <a:r>
              <a:rPr lang="en-GB" sz="1000" dirty="0">
                <a:latin typeface="Arial" panose="020B0604020202020204" pitchFamily="34" charset="0"/>
                <a:cs typeface="Arial" panose="020B0604020202020204" pitchFamily="34" charset="0"/>
              </a:rPr>
              <a:t>, E. and </a:t>
            </a:r>
            <a:r>
              <a:rPr lang="en-GB" sz="1000" dirty="0" err="1">
                <a:latin typeface="Arial" panose="020B0604020202020204" pitchFamily="34" charset="0"/>
                <a:cs typeface="Arial" panose="020B0604020202020204" pitchFamily="34" charset="0"/>
              </a:rPr>
              <a:t>Moniarou-Papaconstantinou</a:t>
            </a:r>
            <a:r>
              <a:rPr lang="en-GB" sz="1000" dirty="0">
                <a:latin typeface="Arial" panose="020B0604020202020204" pitchFamily="34" charset="0"/>
                <a:cs typeface="Arial" panose="020B0604020202020204" pitchFamily="34" charset="0"/>
              </a:rPr>
              <a:t>, V. (2015) 'A systematic literature review informing library and information professionals' emerging roles', New </a:t>
            </a:r>
            <a:r>
              <a:rPr lang="en-GB" sz="1000" dirty="0" err="1">
                <a:latin typeface="Arial" panose="020B0604020202020204" pitchFamily="34" charset="0"/>
                <a:cs typeface="Arial" panose="020B0604020202020204" pitchFamily="34" charset="0"/>
              </a:rPr>
              <a:t>Libary</a:t>
            </a:r>
            <a:r>
              <a:rPr lang="en-GB" sz="1000" dirty="0">
                <a:latin typeface="Arial" panose="020B0604020202020204" pitchFamily="34" charset="0"/>
                <a:cs typeface="Arial" panose="020B0604020202020204" pitchFamily="34" charset="0"/>
              </a:rPr>
              <a:t> World, 116(1/2), pp. 37 - 66.</a:t>
            </a:r>
          </a:p>
          <a:p>
            <a:r>
              <a:rPr lang="en-GB" sz="1000" dirty="0" err="1">
                <a:latin typeface="Arial" panose="020B0604020202020204" pitchFamily="34" charset="0"/>
                <a:cs typeface="Arial" panose="020B0604020202020204" pitchFamily="34" charset="0"/>
              </a:rPr>
              <a:t>Verbann</a:t>
            </a:r>
            <a:r>
              <a:rPr lang="en-GB" sz="1000" dirty="0">
                <a:latin typeface="Arial" panose="020B0604020202020204" pitchFamily="34" charset="0"/>
                <a:cs typeface="Arial" panose="020B0604020202020204" pitchFamily="34" charset="0"/>
              </a:rPr>
              <a:t>, E. and Cox, A. M. (2014) 'Occupational Sub-Cultures, Jurisdictional Struggle </a:t>
            </a:r>
            <a:r>
              <a:rPr lang="en-GB" sz="1000" dirty="0" err="1">
                <a:latin typeface="Arial" panose="020B0604020202020204" pitchFamily="34" charset="0"/>
                <a:cs typeface="Arial" panose="020B0604020202020204" pitchFamily="34" charset="0"/>
              </a:rPr>
              <a:t>adn</a:t>
            </a:r>
            <a:r>
              <a:rPr lang="en-GB" sz="1000" dirty="0">
                <a:latin typeface="Arial" panose="020B0604020202020204" pitchFamily="34" charset="0"/>
                <a:cs typeface="Arial" panose="020B0604020202020204" pitchFamily="34" charset="0"/>
              </a:rPr>
              <a:t> Third Space: Theorising Professional Service Responses to Research Data Management', The Journal of Academic Librarianship, 40, pp. 211 - 219.</a:t>
            </a:r>
          </a:p>
          <a:p>
            <a:r>
              <a:rPr lang="en-GB" sz="1000" dirty="0">
                <a:latin typeface="Arial" panose="020B0604020202020204" pitchFamily="34" charset="0"/>
                <a:cs typeface="Arial" panose="020B0604020202020204" pitchFamily="34" charset="0"/>
              </a:rPr>
              <a:t>Whitchurch, C. (2008) 'Shifting identities and blurring boundaries: the emergence of third space professionals in UK higher education', Higher Education Quarterly, 62(4), pp. 377-96.</a:t>
            </a:r>
          </a:p>
          <a:p>
            <a:r>
              <a:rPr lang="en-GB" sz="1000" dirty="0">
                <a:latin typeface="Arial" panose="020B0604020202020204" pitchFamily="34" charset="0"/>
                <a:cs typeface="Arial" panose="020B0604020202020204" pitchFamily="34" charset="0"/>
              </a:rPr>
              <a:t>Whitchurch, C. (2009) 'The rise of the blended professional in higher education: a comparison between the United Kingdom', Australia and the United States, Higher Education, 58(3), pp. 407-18.</a:t>
            </a:r>
          </a:p>
        </p:txBody>
      </p:sp>
    </p:spTree>
    <p:extLst>
      <p:ext uri="{BB962C8B-B14F-4D97-AF65-F5344CB8AC3E}">
        <p14:creationId xmlns:p14="http://schemas.microsoft.com/office/powerpoint/2010/main" val="3135156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94966" y="2409650"/>
            <a:ext cx="9439834" cy="2387600"/>
          </a:xfrm>
        </p:spPr>
        <p:txBody>
          <a:bodyPr/>
          <a:lstStyle/>
          <a:p>
            <a:r>
              <a:rPr lang="en-GB" dirty="0">
                <a:latin typeface="Arial" panose="020B0604020202020204" pitchFamily="34" charset="0"/>
                <a:cs typeface="Arial" panose="020B0604020202020204" pitchFamily="34" charset="0"/>
              </a:rPr>
              <a:t>Space and library </a:t>
            </a:r>
            <a:r>
              <a:rPr lang="en-GB" dirty="0" smtClean="0">
                <a:latin typeface="Arial" panose="020B0604020202020204" pitchFamily="34" charset="0"/>
                <a:cs typeface="Arial" panose="020B0604020202020204" pitchFamily="34" charset="0"/>
              </a:rPr>
              <a:t>buildings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7273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Black" panose="020B0A04020102020204" pitchFamily="34" charset="0"/>
              </a:rPr>
              <a:t>Libraries as emblems of culture</a:t>
            </a:r>
            <a:endParaRPr lang="en-GB" dirty="0">
              <a:latin typeface="Arial Black" panose="020B0A04020102020204" pitchFamily="34" charset="0"/>
            </a:endParaRPr>
          </a:p>
        </p:txBody>
      </p:sp>
      <p:sp>
        <p:nvSpPr>
          <p:cNvPr id="4" name="Content Placeholder 2"/>
          <p:cNvSpPr txBox="1">
            <a:spLocks/>
          </p:cNvSpPr>
          <p:nvPr/>
        </p:nvSpPr>
        <p:spPr>
          <a:xfrm>
            <a:off x="838200" y="15970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dirty="0" smtClean="0">
                <a:latin typeface="+mj-lt"/>
              </a:rPr>
              <a:t>“</a:t>
            </a:r>
            <a:r>
              <a:rPr lang="en-GB" sz="3600" dirty="0">
                <a:latin typeface="+mj-lt"/>
              </a:rPr>
              <a:t>Libraries can be much more that simply places to store books.  Throughout the ages, the designs of the greatest library buildings have celebrated the act of reading and the importance of learning.  They have become emblems of culture, whether it be for an individual, an institution, or even a whole nation.” </a:t>
            </a:r>
            <a:endParaRPr lang="en-GB" sz="3600" dirty="0" smtClean="0">
              <a:latin typeface="+mj-lt"/>
            </a:endParaRPr>
          </a:p>
          <a:p>
            <a:pPr marL="0" indent="0">
              <a:buNone/>
            </a:pPr>
            <a:endParaRPr lang="en-GB" sz="3600" dirty="0" smtClean="0">
              <a:latin typeface="+mj-lt"/>
            </a:endParaRPr>
          </a:p>
          <a:p>
            <a:pPr marL="0" indent="0">
              <a:buNone/>
            </a:pPr>
            <a:r>
              <a:rPr lang="en-GB" sz="3600" dirty="0" smtClean="0">
                <a:latin typeface="+mj-lt"/>
              </a:rPr>
              <a:t>(</a:t>
            </a:r>
            <a:r>
              <a:rPr lang="en-GB" sz="3600" dirty="0">
                <a:latin typeface="+mj-lt"/>
              </a:rPr>
              <a:t>Campbell, J. W. P, and Pryce, W., 2013, p. 19)</a:t>
            </a:r>
          </a:p>
          <a:p>
            <a:pPr marL="514350" indent="-514350">
              <a:buFont typeface="+mj-lt"/>
              <a:buAutoNum type="arabicPeriod"/>
            </a:pPr>
            <a:endParaRPr lang="en-GB" sz="3600" dirty="0">
              <a:latin typeface="+mj-lt"/>
            </a:endParaRPr>
          </a:p>
          <a:p>
            <a:pPr marL="514350" indent="-514350">
              <a:buFont typeface="+mj-lt"/>
              <a:buAutoNum type="arabicPeriod"/>
            </a:pPr>
            <a:endParaRPr lang="en-GB" sz="3600" dirty="0">
              <a:latin typeface="+mj-lt"/>
            </a:endParaRPr>
          </a:p>
        </p:txBody>
      </p:sp>
    </p:spTree>
    <p:extLst>
      <p:ext uri="{BB962C8B-B14F-4D97-AF65-F5344CB8AC3E}">
        <p14:creationId xmlns:p14="http://schemas.microsoft.com/office/powerpoint/2010/main" val="178269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Tianjin </a:t>
            </a:r>
            <a:r>
              <a:rPr lang="en-GB" dirty="0" err="1"/>
              <a:t>Binhai</a:t>
            </a:r>
            <a:r>
              <a:rPr lang="en-GB" dirty="0"/>
              <a:t> </a:t>
            </a:r>
            <a:r>
              <a:rPr lang="en-GB" dirty="0" smtClean="0"/>
              <a:t>Library (The Eye), Tianjin, China</a:t>
            </a:r>
            <a:endParaRPr lang="en-GB" dirty="0"/>
          </a:p>
        </p:txBody>
      </p:sp>
      <p:pic>
        <p:nvPicPr>
          <p:cNvPr id="1026" name="Picture 2" descr="http://inspiringgoodliving.com/wp-content/uploads/2018/01/bing-700x494.jpg"/>
          <p:cNvPicPr>
            <a:picLocks noChangeAspect="1" noChangeArrowheads="1"/>
          </p:cNvPicPr>
          <p:nvPr/>
        </p:nvPicPr>
        <p:blipFill rotWithShape="1">
          <a:blip r:embed="rId3">
            <a:extLst>
              <a:ext uri="{28A0092B-C50C-407E-A947-70E740481C1C}">
                <a14:useLocalDpi xmlns:a14="http://schemas.microsoft.com/office/drawing/2010/main" val="0"/>
              </a:ext>
            </a:extLst>
          </a:blip>
          <a:srcRect l="885" t="6916" r="2270" b="11752"/>
          <a:stretch/>
        </p:blipFill>
        <p:spPr bwMode="auto">
          <a:xfrm>
            <a:off x="273735" y="1956378"/>
            <a:ext cx="6144380" cy="36415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73735" y="5597890"/>
            <a:ext cx="6144380" cy="2308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http://inspiringgoodliving.com/thianjin-binhai-library-eye-looks-within/</a:t>
            </a:r>
          </a:p>
        </p:txBody>
      </p:sp>
      <p:pic>
        <p:nvPicPr>
          <p:cNvPr id="1028" name="Picture 4" descr="Library in China by MVRDV"/>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951"/>
          <a:stretch/>
        </p:blipFill>
        <p:spPr bwMode="auto">
          <a:xfrm>
            <a:off x="6560559" y="1960428"/>
            <a:ext cx="5357707" cy="36374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560559" y="5597890"/>
            <a:ext cx="5357707" cy="2308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https://www.dezeen.com/2016/06/23/tianjin-binhai-library-mvrdv-china-eye-shaped-nears-completion/</a:t>
            </a:r>
          </a:p>
        </p:txBody>
      </p:sp>
    </p:spTree>
    <p:extLst>
      <p:ext uri="{BB962C8B-B14F-4D97-AF65-F5344CB8AC3E}">
        <p14:creationId xmlns:p14="http://schemas.microsoft.com/office/powerpoint/2010/main" val="204075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Dokk1, </a:t>
            </a:r>
            <a:r>
              <a:rPr lang="en-GB" dirty="0" smtClean="0"/>
              <a:t>Aarhus, Denmark</a:t>
            </a:r>
            <a:endParaRPr lang="en-GB" dirty="0"/>
          </a:p>
        </p:txBody>
      </p:sp>
      <p:grpSp>
        <p:nvGrpSpPr>
          <p:cNvPr id="8" name="Group 7"/>
          <p:cNvGrpSpPr/>
          <p:nvPr/>
        </p:nvGrpSpPr>
        <p:grpSpPr>
          <a:xfrm>
            <a:off x="3114675" y="971550"/>
            <a:ext cx="5962650" cy="2864506"/>
            <a:chOff x="3067050" y="1181100"/>
            <a:chExt cx="5962650" cy="2864506"/>
          </a:xfrm>
        </p:grpSpPr>
        <p:pic>
          <p:nvPicPr>
            <p:cNvPr id="2050" name="Picture 2" descr="https://images.adsttc.com/media/images/5586/f9ab/e58e/ce09/c200/020b/large_jpg/portada_DOKK1_schmidt_hammer_lassen_architects_010.jpg?143490908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74" t="5740" r="3192" b="2648"/>
            <a:stretch/>
          </p:blipFill>
          <p:spPr bwMode="auto">
            <a:xfrm>
              <a:off x="3067050" y="1181100"/>
              <a:ext cx="5962650" cy="26384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67050" y="3814774"/>
              <a:ext cx="5962650" cy="2308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https://www.archdaily.com/644920/dokk1-schmidt-hammer-lassen-architects</a:t>
              </a:r>
            </a:p>
          </p:txBody>
        </p:sp>
      </p:grpSp>
      <p:grpSp>
        <p:nvGrpSpPr>
          <p:cNvPr id="13" name="Group 12"/>
          <p:cNvGrpSpPr/>
          <p:nvPr/>
        </p:nvGrpSpPr>
        <p:grpSpPr>
          <a:xfrm>
            <a:off x="246394" y="3805617"/>
            <a:ext cx="11699213" cy="2949882"/>
            <a:chOff x="105294" y="3805617"/>
            <a:chExt cx="11699213" cy="2949882"/>
          </a:xfrm>
        </p:grpSpPr>
        <p:sp>
          <p:nvSpPr>
            <p:cNvPr id="5" name="Rectangle 4"/>
            <p:cNvSpPr/>
            <p:nvPr/>
          </p:nvSpPr>
          <p:spPr>
            <a:xfrm>
              <a:off x="4731808" y="6515163"/>
              <a:ext cx="2049991" cy="2308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http://www.shl.dk/dokk1/</a:t>
              </a:r>
            </a:p>
          </p:txBody>
        </p:sp>
        <p:sp>
          <p:nvSpPr>
            <p:cNvPr id="11" name="Rectangle 10"/>
            <p:cNvSpPr/>
            <p:nvPr/>
          </p:nvSpPr>
          <p:spPr>
            <a:xfrm>
              <a:off x="2246738" y="6515163"/>
              <a:ext cx="2370760" cy="2308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http://www.shl.dk/dokk1/</a:t>
              </a:r>
            </a:p>
          </p:txBody>
        </p:sp>
        <p:pic>
          <p:nvPicPr>
            <p:cNvPr id="2052" name="Picture 4" descr="http://www.shl.dk/wp-content/uploads/2016/02/SHL_Architects_Dokk1_playground-1170x79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6279" y="4184667"/>
              <a:ext cx="3439448" cy="234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shl.dk/wp-content/uploads/2016/02/SHL_Architects_Dokk1_Magic-Mushrooms-1170x115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1208" y="4184667"/>
              <a:ext cx="2366290" cy="2340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shl.dk/wp-content/uploads/2016/02/SHL_Architects_Dokk1_train-e1458640233660-1170x156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4110"/>
            <a:stretch/>
          </p:blipFill>
          <p:spPr bwMode="auto">
            <a:xfrm>
              <a:off x="105297" y="4184667"/>
              <a:ext cx="2031600" cy="2340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shl.dk/wp-content/uploads/2016/02/SHL_Architects_Dokk1_automated-car-park-1170x78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94508" y="4184667"/>
              <a:ext cx="3509999" cy="2340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05295" y="6524667"/>
              <a:ext cx="1740463" cy="2308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http://www.shl.dk/dokk1/</a:t>
              </a:r>
            </a:p>
          </p:txBody>
        </p:sp>
        <p:sp>
          <p:nvSpPr>
            <p:cNvPr id="15" name="Rectangle 14"/>
            <p:cNvSpPr/>
            <p:nvPr/>
          </p:nvSpPr>
          <p:spPr>
            <a:xfrm>
              <a:off x="8294507" y="6515163"/>
              <a:ext cx="3509999" cy="2308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http://www.shl.dk/dokk1/</a:t>
              </a:r>
            </a:p>
          </p:txBody>
        </p:sp>
        <p:sp>
          <p:nvSpPr>
            <p:cNvPr id="12" name="Rectangle 11"/>
            <p:cNvSpPr/>
            <p:nvPr/>
          </p:nvSpPr>
          <p:spPr>
            <a:xfrm>
              <a:off x="8294507" y="3805617"/>
              <a:ext cx="3509999"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smtClean="0">
                  <a:solidFill>
                    <a:schemeClr val="tx1"/>
                  </a:solidFill>
                  <a:latin typeface="Arial" panose="020B0604020202020204" pitchFamily="34" charset="0"/>
                  <a:cs typeface="Arial" panose="020B0604020202020204" pitchFamily="34" charset="0"/>
                </a:rPr>
                <a:t>Fully automated car park</a:t>
              </a:r>
              <a:endParaRPr lang="en-GB" sz="1200" b="1" dirty="0">
                <a:solidFill>
                  <a:schemeClr val="tx1"/>
                </a:solidFill>
                <a:latin typeface="Arial" panose="020B0604020202020204" pitchFamily="34" charset="0"/>
                <a:cs typeface="Arial" panose="020B0604020202020204" pitchFamily="34" charset="0"/>
              </a:endParaRPr>
            </a:p>
          </p:txBody>
        </p:sp>
        <p:sp>
          <p:nvSpPr>
            <p:cNvPr id="20" name="Rectangle 19"/>
            <p:cNvSpPr/>
            <p:nvPr/>
          </p:nvSpPr>
          <p:spPr>
            <a:xfrm>
              <a:off x="105294" y="3805617"/>
              <a:ext cx="2022661"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200" b="1" dirty="0">
                  <a:solidFill>
                    <a:schemeClr val="tx1"/>
                  </a:solidFill>
                  <a:latin typeface="Arial" panose="020B0604020202020204" pitchFamily="34" charset="0"/>
                  <a:cs typeface="Arial" panose="020B0604020202020204" pitchFamily="34" charset="0"/>
                </a:rPr>
                <a:t>A</a:t>
              </a:r>
              <a:r>
                <a:rPr lang="en-GB" sz="1200" b="1" dirty="0" smtClean="0">
                  <a:solidFill>
                    <a:schemeClr val="tx1"/>
                  </a:solidFill>
                  <a:latin typeface="Arial" panose="020B0604020202020204" pitchFamily="34" charset="0"/>
                  <a:cs typeface="Arial" panose="020B0604020202020204" pitchFamily="34" charset="0"/>
                </a:rPr>
                <a:t> </a:t>
              </a:r>
              <a:r>
                <a:rPr lang="en-GB" sz="1200" b="1" dirty="0">
                  <a:solidFill>
                    <a:schemeClr val="tx1"/>
                  </a:solidFill>
                  <a:latin typeface="Arial" panose="020B0604020202020204" pitchFamily="34" charset="0"/>
                  <a:cs typeface="Arial" panose="020B0604020202020204" pitchFamily="34" charset="0"/>
                </a:rPr>
                <a:t>station on the Light Rail Transit system </a:t>
              </a:r>
            </a:p>
          </p:txBody>
        </p:sp>
        <p:sp>
          <p:nvSpPr>
            <p:cNvPr id="21" name="Rectangle 20"/>
            <p:cNvSpPr/>
            <p:nvPr/>
          </p:nvSpPr>
          <p:spPr>
            <a:xfrm>
              <a:off x="4727336" y="3805617"/>
              <a:ext cx="3448391"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200" b="1" dirty="0" smtClean="0">
                  <a:solidFill>
                    <a:schemeClr val="tx1"/>
                  </a:solidFill>
                  <a:latin typeface="Arial" panose="020B0604020202020204" pitchFamily="34" charset="0"/>
                  <a:cs typeface="Arial" panose="020B0604020202020204" pitchFamily="34" charset="0"/>
                </a:rPr>
                <a:t>Playground</a:t>
              </a:r>
            </a:p>
          </p:txBody>
        </p:sp>
        <p:sp>
          <p:nvSpPr>
            <p:cNvPr id="22" name="Rectangle 21"/>
            <p:cNvSpPr/>
            <p:nvPr/>
          </p:nvSpPr>
          <p:spPr>
            <a:xfrm>
              <a:off x="2251207" y="3805617"/>
              <a:ext cx="2361819"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200" b="1" dirty="0" smtClean="0">
                  <a:solidFill>
                    <a:schemeClr val="tx1"/>
                  </a:solidFill>
                  <a:latin typeface="Arial" panose="020B0604020202020204" pitchFamily="34" charset="0"/>
                  <a:cs typeface="Arial" panose="020B0604020202020204" pitchFamily="34" charset="0"/>
                </a:rPr>
                <a:t>Culture meets art</a:t>
              </a:r>
              <a:endParaRPr lang="en-GB" sz="1200" b="1" dirty="0">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1880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Geelong Library and Heritage </a:t>
            </a:r>
            <a:r>
              <a:rPr lang="en-GB" dirty="0" smtClean="0"/>
              <a:t>Centre</a:t>
            </a:r>
            <a:r>
              <a:rPr lang="en-GB" dirty="0"/>
              <a:t>, </a:t>
            </a:r>
            <a:r>
              <a:rPr lang="en-GB" dirty="0" smtClean="0"/>
              <a:t>Geelong</a:t>
            </a:r>
            <a:r>
              <a:rPr lang="en-GB" dirty="0"/>
              <a:t>, Australia</a:t>
            </a:r>
          </a:p>
        </p:txBody>
      </p:sp>
      <p:pic>
        <p:nvPicPr>
          <p:cNvPr id="3" name="Picture 2"/>
          <p:cNvPicPr>
            <a:picLocks noChangeAspect="1"/>
          </p:cNvPicPr>
          <p:nvPr/>
        </p:nvPicPr>
        <p:blipFill>
          <a:blip r:embed="rId3"/>
          <a:stretch>
            <a:fillRect/>
          </a:stretch>
        </p:blipFill>
        <p:spPr>
          <a:xfrm>
            <a:off x="4207066" y="987309"/>
            <a:ext cx="3777868" cy="2520000"/>
          </a:xfrm>
          <a:prstGeom prst="rect">
            <a:avLst/>
          </a:prstGeom>
        </p:spPr>
      </p:pic>
      <p:sp>
        <p:nvSpPr>
          <p:cNvPr id="4" name="Rectangle 3"/>
          <p:cNvSpPr/>
          <p:nvPr/>
        </p:nvSpPr>
        <p:spPr>
          <a:xfrm>
            <a:off x="4207066" y="3507309"/>
            <a:ext cx="3777868" cy="230832"/>
          </a:xfrm>
          <a:prstGeom prst="rect">
            <a:avLst/>
          </a:prstGeom>
        </p:spPr>
        <p:txBody>
          <a:bodyPr wrap="square">
            <a:spAutoFit/>
          </a:bodyPr>
          <a:lstStyle/>
          <a:p>
            <a:r>
              <a:rPr lang="en-GB" sz="900" dirty="0">
                <a:latin typeface="+mj-lt"/>
              </a:rPr>
              <a:t>http://www.grlc.vic.gov.au/glhc</a:t>
            </a:r>
          </a:p>
        </p:txBody>
      </p:sp>
      <p:pic>
        <p:nvPicPr>
          <p:cNvPr id="3076" name="Picture 4" descr="https://img.archilovers.com/projects/b_730_4db00eb6-7b23-4d7b-832a-24e6ea47114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0136" y="3894912"/>
            <a:ext cx="3772744" cy="2520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img.archilovers.com/projects/b_730_ff5ca874-e448-401b-8415-9d68b8bfdab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9120" y="3894912"/>
            <a:ext cx="3779999" cy="252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190136" y="6414911"/>
            <a:ext cx="3772744" cy="369332"/>
          </a:xfrm>
          <a:prstGeom prst="rect">
            <a:avLst/>
          </a:prstGeom>
        </p:spPr>
        <p:txBody>
          <a:bodyPr wrap="square">
            <a:spAutoFit/>
          </a:bodyPr>
          <a:lstStyle/>
          <a:p>
            <a:r>
              <a:rPr lang="en-GB" sz="900" dirty="0">
                <a:latin typeface="+mj-lt"/>
              </a:rPr>
              <a:t>https://</a:t>
            </a:r>
            <a:r>
              <a:rPr lang="en-GB" sz="900" dirty="0" smtClean="0">
                <a:latin typeface="+mj-lt"/>
              </a:rPr>
              <a:t>www.archilovers.com/projects/202278/geelong-library-and-heritage-centre.html</a:t>
            </a:r>
            <a:endParaRPr lang="en-GB" sz="900" dirty="0">
              <a:latin typeface="+mj-lt"/>
            </a:endParaRPr>
          </a:p>
        </p:txBody>
      </p:sp>
      <p:sp>
        <p:nvSpPr>
          <p:cNvPr id="6" name="Rectangle 5"/>
          <p:cNvSpPr/>
          <p:nvPr/>
        </p:nvSpPr>
        <p:spPr>
          <a:xfrm>
            <a:off x="2229120" y="6414912"/>
            <a:ext cx="3779999" cy="369332"/>
          </a:xfrm>
          <a:prstGeom prst="rect">
            <a:avLst/>
          </a:prstGeom>
        </p:spPr>
        <p:txBody>
          <a:bodyPr wrap="square">
            <a:spAutoFit/>
          </a:bodyPr>
          <a:lstStyle/>
          <a:p>
            <a:r>
              <a:rPr lang="en-GB" sz="900" dirty="0">
                <a:latin typeface="+mj-lt"/>
              </a:rPr>
              <a:t>https://www.archilovers.com/projects/202278/geelong-library-and-heritage-centre.html</a:t>
            </a:r>
          </a:p>
        </p:txBody>
      </p:sp>
    </p:spTree>
    <p:extLst>
      <p:ext uri="{BB962C8B-B14F-4D97-AF65-F5344CB8AC3E}">
        <p14:creationId xmlns:p14="http://schemas.microsoft.com/office/powerpoint/2010/main" val="358138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graphicFrame>
        <p:nvGraphicFramePr>
          <p:cNvPr id="4" name="Table 3"/>
          <p:cNvGraphicFramePr>
            <a:graphicFrameLocks noGrp="1"/>
          </p:cNvGraphicFramePr>
          <p:nvPr>
            <p:extLst>
              <p:ext uri="{D42A27DB-BD31-4B8C-83A1-F6EECF244321}">
                <p14:modId xmlns:p14="http://schemas.microsoft.com/office/powerpoint/2010/main" val="2051839436"/>
              </p:ext>
            </p:extLst>
          </p:nvPr>
        </p:nvGraphicFramePr>
        <p:xfrm>
          <a:off x="136525" y="-1257079"/>
          <a:ext cx="11903074" cy="9524779"/>
        </p:xfrm>
        <a:graphic>
          <a:graphicData uri="http://schemas.openxmlformats.org/drawingml/2006/table">
            <a:tbl>
              <a:tblPr firstRow="1" bandRow="1">
                <a:tableStyleId>{5C22544A-7EE6-4342-B048-85BDC9FD1C3A}</a:tableStyleId>
              </a:tblPr>
              <a:tblGrid>
                <a:gridCol w="2199279">
                  <a:extLst>
                    <a:ext uri="{9D8B030D-6E8A-4147-A177-3AD203B41FA5}">
                      <a16:colId xmlns:a16="http://schemas.microsoft.com/office/drawing/2014/main" xmlns="" val="3143087651"/>
                    </a:ext>
                  </a:extLst>
                </a:gridCol>
                <a:gridCol w="3925296">
                  <a:extLst>
                    <a:ext uri="{9D8B030D-6E8A-4147-A177-3AD203B41FA5}">
                      <a16:colId xmlns:a16="http://schemas.microsoft.com/office/drawing/2014/main" xmlns="" val="2023029986"/>
                    </a:ext>
                  </a:extLst>
                </a:gridCol>
                <a:gridCol w="3340100">
                  <a:extLst>
                    <a:ext uri="{9D8B030D-6E8A-4147-A177-3AD203B41FA5}">
                      <a16:colId xmlns:a16="http://schemas.microsoft.com/office/drawing/2014/main" xmlns="" val="1831062367"/>
                    </a:ext>
                  </a:extLst>
                </a:gridCol>
                <a:gridCol w="2438399">
                  <a:extLst>
                    <a:ext uri="{9D8B030D-6E8A-4147-A177-3AD203B41FA5}">
                      <a16:colId xmlns:a16="http://schemas.microsoft.com/office/drawing/2014/main" xmlns="" val="2074226802"/>
                    </a:ext>
                  </a:extLst>
                </a:gridCol>
              </a:tblGrid>
              <a:tr h="370840">
                <a:tc>
                  <a:txBody>
                    <a:bodyPr/>
                    <a:lstStyle/>
                    <a:p>
                      <a:pPr>
                        <a:lnSpc>
                          <a:spcPct val="107000"/>
                        </a:lnSpc>
                        <a:spcAft>
                          <a:spcPts val="0"/>
                        </a:spcAft>
                      </a:pPr>
                      <a:r>
                        <a:rPr lang="en-GB" sz="800" b="1" dirty="0">
                          <a:effectLst/>
                          <a:latin typeface="Arial" panose="020B0604020202020204" pitchFamily="34" charset="0"/>
                          <a:ea typeface="Calibri" panose="020F0502020204030204" pitchFamily="34" charset="0"/>
                          <a:cs typeface="Arial" panose="020B0604020202020204" pitchFamily="34" charset="0"/>
                        </a:rPr>
                        <a:t>Library</a:t>
                      </a:r>
                      <a:endParaRPr lang="en-GB" sz="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200" b="1" dirty="0">
                          <a:effectLst/>
                          <a:latin typeface="Arial" panose="020B0604020202020204" pitchFamily="34" charset="0"/>
                          <a:ea typeface="Calibri" panose="020F0502020204030204" pitchFamily="34" charset="0"/>
                          <a:cs typeface="Arial" panose="020B0604020202020204" pitchFamily="34" charset="0"/>
                        </a:rPr>
                        <a:t>Image</a:t>
                      </a:r>
                      <a:endParaRPr lang="en-GB"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200" b="1" dirty="0">
                          <a:effectLst/>
                          <a:latin typeface="Arial" panose="020B0604020202020204" pitchFamily="34" charset="0"/>
                          <a:ea typeface="Calibri" panose="020F0502020204030204" pitchFamily="34" charset="0"/>
                          <a:cs typeface="Arial" panose="020B0604020202020204" pitchFamily="34" charset="0"/>
                        </a:rPr>
                        <a:t>Image</a:t>
                      </a:r>
                      <a:endParaRPr lang="en-GB"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200" b="1" dirty="0">
                          <a:effectLst/>
                          <a:latin typeface="Arial" panose="020B0604020202020204" pitchFamily="34" charset="0"/>
                          <a:ea typeface="Calibri" panose="020F0502020204030204" pitchFamily="34" charset="0"/>
                          <a:cs typeface="Arial" panose="020B0604020202020204" pitchFamily="34" charset="0"/>
                        </a:rPr>
                        <a:t>Image</a:t>
                      </a:r>
                      <a:endParaRPr lang="en-GB"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3192778563"/>
                  </a:ext>
                </a:extLst>
              </a:tr>
              <a:tr h="1638935">
                <a:tc>
                  <a:txBody>
                    <a:bodyPr/>
                    <a:lstStyle/>
                    <a:p>
                      <a:pPr>
                        <a:lnSpc>
                          <a:spcPct val="107000"/>
                        </a:lnSpc>
                        <a:spcAft>
                          <a:spcPts val="0"/>
                        </a:spcAft>
                      </a:pPr>
                      <a:r>
                        <a:rPr lang="en-GB" sz="1200" dirty="0">
                          <a:effectLst/>
                          <a:latin typeface="Arial" panose="020B0604020202020204" pitchFamily="34" charset="0"/>
                          <a:ea typeface="Calibri" panose="020F0502020204030204" pitchFamily="34" charset="0"/>
                          <a:cs typeface="Arial" panose="020B0604020202020204" pitchFamily="34" charset="0"/>
                        </a:rPr>
                        <a:t>Lawrence Public Library, Kansas, USA</a:t>
                      </a:r>
                    </a:p>
                  </a:txBody>
                  <a:tcPr marL="68580" marR="68580" marT="0" marB="0"/>
                </a:tc>
                <a:tc>
                  <a:txBody>
                    <a:bodyPr/>
                    <a:lstStyle/>
                    <a:p>
                      <a:pPr algn="ctr">
                        <a:lnSpc>
                          <a:spcPct val="107000"/>
                        </a:lnSpc>
                        <a:spcAft>
                          <a:spcPts val="0"/>
                        </a:spcAft>
                      </a:pPr>
                      <a:endParaRPr lang="en-GB" sz="8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0"/>
                        </a:spcAft>
                      </a:pPr>
                      <a:r>
                        <a:rPr lang="en-GB" sz="800" dirty="0">
                          <a:effectLst/>
                          <a:latin typeface="Arial" panose="020B0604020202020204" pitchFamily="34" charset="0"/>
                          <a:ea typeface="Calibri" panose="020F0502020204030204" pitchFamily="34" charset="0"/>
                          <a:cs typeface="Arial" panose="020B0604020202020204" pitchFamily="34" charset="0"/>
                        </a:rPr>
                        <a:t>https://www.archdaily.com/784930/lawrence-public-library-gould-evans</a:t>
                      </a:r>
                    </a:p>
                  </a:txBody>
                  <a:tcPr marL="68580" marR="68580" marT="0" marB="0"/>
                </a:tc>
                <a:tc>
                  <a:txBody>
                    <a:bodyPr/>
                    <a:lstStyle/>
                    <a:p>
                      <a:pPr algn="ctr">
                        <a:lnSpc>
                          <a:spcPct val="107000"/>
                        </a:lnSpc>
                        <a:spcAft>
                          <a:spcPts val="0"/>
                        </a:spcAft>
                      </a:pPr>
                      <a:endParaRPr lang="en-GB" sz="800">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0"/>
                        </a:spcAft>
                      </a:pPr>
                      <a:r>
                        <a:rPr lang="en-GB" sz="800">
                          <a:effectLst/>
                          <a:latin typeface="Arial" panose="020B0604020202020204" pitchFamily="34" charset="0"/>
                          <a:ea typeface="Calibri" panose="020F0502020204030204" pitchFamily="34" charset="0"/>
                          <a:cs typeface="Arial" panose="020B0604020202020204" pitchFamily="34" charset="0"/>
                        </a:rPr>
                        <a:t>http://www.spillers.com/lawrence-public-library-1/</a:t>
                      </a:r>
                    </a:p>
                  </a:txBody>
                  <a:tcPr marL="68580" marR="68580" marT="0" marB="0"/>
                </a:tc>
                <a:tc>
                  <a:txBody>
                    <a:bodyPr/>
                    <a:lstStyle/>
                    <a:p>
                      <a:pPr algn="ctr">
                        <a:lnSpc>
                          <a:spcPct val="107000"/>
                        </a:lnSpc>
                        <a:spcAft>
                          <a:spcPts val="0"/>
                        </a:spcAft>
                      </a:pPr>
                      <a:r>
                        <a:rPr lang="en-GB" sz="8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tc>
                <a:extLst>
                  <a:ext uri="{0D108BD9-81ED-4DB2-BD59-A6C34878D82A}">
                    <a16:rowId xmlns:a16="http://schemas.microsoft.com/office/drawing/2014/main" xmlns="" val="3674891671"/>
                  </a:ext>
                </a:extLst>
              </a:tr>
              <a:tr h="1704975">
                <a:tc>
                  <a:txBody>
                    <a:bodyPr/>
                    <a:lstStyle/>
                    <a:p>
                      <a:pPr>
                        <a:lnSpc>
                          <a:spcPct val="107000"/>
                        </a:lnSpc>
                        <a:spcAft>
                          <a:spcPts val="0"/>
                        </a:spcAft>
                      </a:pPr>
                      <a:r>
                        <a:rPr lang="en-GB" sz="1200" dirty="0">
                          <a:effectLst/>
                          <a:latin typeface="Arial" panose="020B0604020202020204" pitchFamily="34" charset="0"/>
                          <a:ea typeface="Calibri" panose="020F0502020204030204" pitchFamily="34" charset="0"/>
                          <a:cs typeface="Arial" panose="020B0604020202020204" pitchFamily="34" charset="0"/>
                        </a:rPr>
                        <a:t>Ryerson University Student Learning Centre (SLC), Toronto, Canada</a:t>
                      </a:r>
                    </a:p>
                  </a:txBody>
                  <a:tcPr marL="68580" marR="68580" marT="0" marB="0"/>
                </a:tc>
                <a:tc>
                  <a:txBody>
                    <a:bodyPr/>
                    <a:lstStyle/>
                    <a:p>
                      <a:pPr algn="ctr">
                        <a:lnSpc>
                          <a:spcPct val="107000"/>
                        </a:lnSpc>
                        <a:spcAft>
                          <a:spcPts val="0"/>
                        </a:spcAft>
                      </a:pPr>
                      <a:endParaRPr lang="en-GB" sz="8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0"/>
                        </a:spcAft>
                      </a:pPr>
                      <a:r>
                        <a:rPr lang="en-GB" sz="800" dirty="0">
                          <a:effectLst/>
                          <a:latin typeface="Arial" panose="020B0604020202020204" pitchFamily="34" charset="0"/>
                          <a:ea typeface="Calibri" panose="020F0502020204030204" pitchFamily="34" charset="0"/>
                          <a:cs typeface="Arial" panose="020B0604020202020204" pitchFamily="34" charset="0"/>
                        </a:rPr>
                        <a:t>https://www.archdaily.com/771491/ryerson-university-student-learning-centre-zeidler-partnership-architects-plus-snohetta</a:t>
                      </a:r>
                    </a:p>
                  </a:txBody>
                  <a:tcPr marL="68580" marR="68580" marT="0" marB="0"/>
                </a:tc>
                <a:tc>
                  <a:txBody>
                    <a:bodyPr/>
                    <a:lstStyle/>
                    <a:p>
                      <a:pPr algn="ctr">
                        <a:lnSpc>
                          <a:spcPct val="107000"/>
                        </a:lnSpc>
                        <a:spcAft>
                          <a:spcPts val="0"/>
                        </a:spcAft>
                      </a:pPr>
                      <a:endParaRPr lang="en-GB" sz="8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0"/>
                        </a:spcAft>
                      </a:pPr>
                      <a:r>
                        <a:rPr lang="en-GB" sz="800" dirty="0">
                          <a:effectLst/>
                          <a:latin typeface="Arial" panose="020B0604020202020204" pitchFamily="34" charset="0"/>
                          <a:ea typeface="Calibri" panose="020F0502020204030204" pitchFamily="34" charset="0"/>
                          <a:cs typeface="Arial" panose="020B0604020202020204" pitchFamily="34" charset="0"/>
                        </a:rPr>
                        <a:t>http://aasarchitecture.com/2015/12/ryerson-university-student-learning-centre-in-toronto-by-snohetta.html/ryerson-university-student-learning-centre-in-toronto-by-snohetta-07</a:t>
                      </a:r>
                    </a:p>
                  </a:txBody>
                  <a:tcPr marL="68580" marR="68580" marT="0" marB="0"/>
                </a:tc>
                <a:tc>
                  <a:txBody>
                    <a:bodyPr/>
                    <a:lstStyle/>
                    <a:p>
                      <a:pPr algn="ctr">
                        <a:lnSpc>
                          <a:spcPct val="107000"/>
                        </a:lnSpc>
                        <a:spcAft>
                          <a:spcPts val="0"/>
                        </a:spcAft>
                      </a:pPr>
                      <a:r>
                        <a:rPr lang="en-GB" sz="8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tc>
                <a:extLst>
                  <a:ext uri="{0D108BD9-81ED-4DB2-BD59-A6C34878D82A}">
                    <a16:rowId xmlns:a16="http://schemas.microsoft.com/office/drawing/2014/main" xmlns="" val="411709211"/>
                  </a:ext>
                </a:extLst>
              </a:tr>
              <a:tr h="1987329">
                <a:tc>
                  <a:txBody>
                    <a:bodyPr/>
                    <a:lstStyle/>
                    <a:p>
                      <a:pPr>
                        <a:lnSpc>
                          <a:spcPct val="107000"/>
                        </a:lnSpc>
                        <a:spcAft>
                          <a:spcPts val="0"/>
                        </a:spcAft>
                      </a:pPr>
                      <a:r>
                        <a:rPr lang="en-GB" sz="1200" dirty="0">
                          <a:effectLst/>
                          <a:latin typeface="Arial" panose="020B0604020202020204" pitchFamily="34" charset="0"/>
                          <a:ea typeface="Calibri" panose="020F0502020204030204" pitchFamily="34" charset="0"/>
                          <a:cs typeface="Arial" panose="020B0604020202020204" pitchFamily="34" charset="0"/>
                        </a:rPr>
                        <a:t>Renton Library, Washington, USA</a:t>
                      </a:r>
                    </a:p>
                  </a:txBody>
                  <a:tcPr marL="68580" marR="68580" marT="0" marB="0"/>
                </a:tc>
                <a:tc>
                  <a:txBody>
                    <a:bodyPr/>
                    <a:lstStyle/>
                    <a:p>
                      <a:pPr algn="ctr">
                        <a:lnSpc>
                          <a:spcPct val="107000"/>
                        </a:lnSpc>
                        <a:spcAft>
                          <a:spcPts val="0"/>
                        </a:spcAft>
                      </a:pPr>
                      <a:endParaRPr lang="en-GB" sz="8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0"/>
                        </a:spcAft>
                      </a:pPr>
                      <a:r>
                        <a:rPr lang="en-GB" sz="800" dirty="0">
                          <a:effectLst/>
                          <a:latin typeface="Arial" panose="020B0604020202020204" pitchFamily="34" charset="0"/>
                          <a:ea typeface="Calibri" panose="020F0502020204030204" pitchFamily="34" charset="0"/>
                          <a:cs typeface="Arial" panose="020B0604020202020204" pitchFamily="34" charset="0"/>
                        </a:rPr>
                        <a:t>https://architizer.com/projects/renton-public-library-1/media/1521323/</a:t>
                      </a:r>
                    </a:p>
                    <a:p>
                      <a:pPr algn="ctr">
                        <a:lnSpc>
                          <a:spcPct val="107000"/>
                        </a:lnSpc>
                        <a:spcAft>
                          <a:spcPts val="0"/>
                        </a:spcAft>
                      </a:pPr>
                      <a:r>
                        <a:rPr lang="en-GB" sz="8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tc>
                <a:tc>
                  <a:txBody>
                    <a:bodyPr/>
                    <a:lstStyle/>
                    <a:p>
                      <a:pPr algn="ctr">
                        <a:lnSpc>
                          <a:spcPct val="107000"/>
                        </a:lnSpc>
                        <a:spcAft>
                          <a:spcPts val="0"/>
                        </a:spcAft>
                      </a:pPr>
                      <a:endParaRPr lang="en-GB" sz="8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0"/>
                        </a:spcAft>
                      </a:pPr>
                      <a:r>
                        <a:rPr lang="en-GB" sz="800" dirty="0">
                          <a:effectLst/>
                          <a:latin typeface="Arial" panose="020B0604020202020204" pitchFamily="34" charset="0"/>
                          <a:ea typeface="Calibri" panose="020F0502020204030204" pitchFamily="34" charset="0"/>
                          <a:cs typeface="Arial" panose="020B0604020202020204" pitchFamily="34" charset="0"/>
                        </a:rPr>
                        <a:t>https://architizer.com/projects/renton-public-library-1/media/1521328/</a:t>
                      </a:r>
                    </a:p>
                  </a:txBody>
                  <a:tcPr marL="68580" marR="68580" marT="0" marB="0"/>
                </a:tc>
                <a:tc>
                  <a:txBody>
                    <a:bodyPr/>
                    <a:lstStyle/>
                    <a:p>
                      <a:endParaRPr lang="en-GB" sz="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3914728243"/>
                  </a:ext>
                </a:extLst>
              </a:tr>
              <a:tr h="1701800">
                <a:tc>
                  <a:txBody>
                    <a:bodyPr/>
                    <a:lstStyle/>
                    <a:p>
                      <a:pPr>
                        <a:lnSpc>
                          <a:spcPct val="107000"/>
                        </a:lnSpc>
                        <a:spcAft>
                          <a:spcPts val="0"/>
                        </a:spcAft>
                        <a:tabLst>
                          <a:tab pos="779145" algn="l"/>
                        </a:tabLst>
                      </a:pPr>
                      <a:r>
                        <a:rPr lang="en-GB" sz="1200" dirty="0">
                          <a:effectLst/>
                          <a:latin typeface="Arial" panose="020B0604020202020204" pitchFamily="34" charset="0"/>
                          <a:ea typeface="Calibri" panose="020F0502020204030204" pitchFamily="34" charset="0"/>
                          <a:cs typeface="Arial" panose="020B0604020202020204" pitchFamily="34" charset="0"/>
                        </a:rPr>
                        <a:t>Chinatown Branch, Chicago Public Library, Chicago, USA</a:t>
                      </a:r>
                    </a:p>
                  </a:txBody>
                  <a:tcPr marL="68580" marR="68580" marT="0" marB="0"/>
                </a:tc>
                <a:tc>
                  <a:txBody>
                    <a:bodyPr/>
                    <a:lstStyle/>
                    <a:p>
                      <a:pPr algn="ctr">
                        <a:lnSpc>
                          <a:spcPct val="107000"/>
                        </a:lnSpc>
                        <a:spcAft>
                          <a:spcPts val="0"/>
                        </a:spcAft>
                      </a:pPr>
                      <a:endParaRPr lang="en-GB" sz="8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0"/>
                        </a:spcAft>
                      </a:pPr>
                      <a:r>
                        <a:rPr lang="en-GB" sz="800" dirty="0">
                          <a:effectLst/>
                          <a:latin typeface="Arial" panose="020B0604020202020204" pitchFamily="34" charset="0"/>
                          <a:ea typeface="Calibri" panose="020F0502020204030204" pitchFamily="34" charset="0"/>
                          <a:cs typeface="Arial" panose="020B0604020202020204" pitchFamily="34" charset="0"/>
                        </a:rPr>
                        <a:t>https://www.som.com/projects/chicago_public_library_chinatown_branch</a:t>
                      </a:r>
                    </a:p>
                    <a:p>
                      <a:pPr algn="ctr">
                        <a:lnSpc>
                          <a:spcPct val="107000"/>
                        </a:lnSpc>
                        <a:spcAft>
                          <a:spcPts val="0"/>
                        </a:spcAft>
                      </a:pPr>
                      <a:r>
                        <a:rPr lang="en-GB" sz="8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tc>
                <a:tc>
                  <a:txBody>
                    <a:bodyPr/>
                    <a:lstStyle/>
                    <a:p>
                      <a:pPr algn="ctr">
                        <a:lnSpc>
                          <a:spcPct val="107000"/>
                        </a:lnSpc>
                        <a:spcAft>
                          <a:spcPts val="0"/>
                        </a:spcAft>
                      </a:pPr>
                      <a:endParaRPr lang="en-GB" sz="800">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0"/>
                        </a:spcAft>
                      </a:pPr>
                      <a:r>
                        <a:rPr lang="en-GB" sz="800">
                          <a:effectLst/>
                          <a:latin typeface="Arial" panose="020B0604020202020204" pitchFamily="34" charset="0"/>
                          <a:ea typeface="Calibri" panose="020F0502020204030204" pitchFamily="34" charset="0"/>
                          <a:cs typeface="Arial" panose="020B0604020202020204" pitchFamily="34" charset="0"/>
                        </a:rPr>
                        <a:t>https://www.som.com/projects/chicago_public_library_chinatown_branch</a:t>
                      </a:r>
                    </a:p>
                  </a:txBody>
                  <a:tcPr marL="68580" marR="68580" marT="0" marB="0"/>
                </a:tc>
                <a:tc>
                  <a:txBody>
                    <a:bodyPr/>
                    <a:lstStyle/>
                    <a:p>
                      <a:pPr algn="ctr">
                        <a:lnSpc>
                          <a:spcPct val="107000"/>
                        </a:lnSpc>
                        <a:spcAft>
                          <a:spcPts val="0"/>
                        </a:spcAft>
                      </a:pPr>
                      <a:r>
                        <a:rPr lang="en-GB" sz="8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tc>
                <a:extLst>
                  <a:ext uri="{0D108BD9-81ED-4DB2-BD59-A6C34878D82A}">
                    <a16:rowId xmlns:a16="http://schemas.microsoft.com/office/drawing/2014/main" xmlns="" val="389582567"/>
                  </a:ext>
                </a:extLst>
              </a:tr>
              <a:tr h="2120900">
                <a:tc>
                  <a:txBody>
                    <a:bodyPr/>
                    <a:lstStyle/>
                    <a:p>
                      <a:pPr>
                        <a:lnSpc>
                          <a:spcPct val="107000"/>
                        </a:lnSpc>
                        <a:spcAft>
                          <a:spcPts val="0"/>
                        </a:spcAft>
                      </a:pPr>
                      <a:r>
                        <a:rPr lang="en-GB" sz="1200" dirty="0">
                          <a:effectLst/>
                          <a:latin typeface="Arial" panose="020B0604020202020204" pitchFamily="34" charset="0"/>
                          <a:ea typeface="Calibri" panose="020F0502020204030204" pitchFamily="34" charset="0"/>
                          <a:cs typeface="Arial" panose="020B0604020202020204" pitchFamily="34" charset="0"/>
                        </a:rPr>
                        <a:t>Sawyer Library, Massachusetts, USA</a:t>
                      </a:r>
                    </a:p>
                  </a:txBody>
                  <a:tcPr marL="68580" marR="68580" marT="0" marB="0"/>
                </a:tc>
                <a:tc>
                  <a:txBody>
                    <a:bodyPr/>
                    <a:lstStyle/>
                    <a:p>
                      <a:pPr algn="ctr">
                        <a:lnSpc>
                          <a:spcPct val="107000"/>
                        </a:lnSpc>
                        <a:spcAft>
                          <a:spcPts val="0"/>
                        </a:spcAft>
                      </a:pPr>
                      <a:r>
                        <a:rPr lang="en-GB" sz="800" dirty="0">
                          <a:effectLst/>
                          <a:latin typeface="Arial" panose="020B0604020202020204" pitchFamily="34" charset="0"/>
                          <a:ea typeface="Calibri" panose="020F0502020204030204" pitchFamily="34" charset="0"/>
                          <a:cs typeface="Arial" panose="020B0604020202020204" pitchFamily="34" charset="0"/>
                        </a:rPr>
                        <a:t>8 </a:t>
                      </a:r>
                    </a:p>
                    <a:p>
                      <a:pPr algn="ctr">
                        <a:lnSpc>
                          <a:spcPct val="107000"/>
                        </a:lnSpc>
                        <a:spcAft>
                          <a:spcPts val="0"/>
                        </a:spcAft>
                      </a:pPr>
                      <a:r>
                        <a:rPr lang="en-GB" sz="800" dirty="0">
                          <a:effectLst/>
                          <a:latin typeface="Arial" panose="020B0604020202020204" pitchFamily="34" charset="0"/>
                          <a:ea typeface="Calibri" panose="020F0502020204030204" pitchFamily="34" charset="0"/>
                          <a:cs typeface="Arial" panose="020B0604020202020204" pitchFamily="34" charset="0"/>
                        </a:rPr>
                        <a:t>https://www.architectmagazine.com/project-gallery/sawyer-library_o</a:t>
                      </a:r>
                    </a:p>
                  </a:txBody>
                  <a:tcPr marL="68580" marR="68580" marT="0" marB="0"/>
                </a:tc>
                <a:tc>
                  <a:txBody>
                    <a:bodyPr/>
                    <a:lstStyle/>
                    <a:p>
                      <a:pPr algn="ctr">
                        <a:lnSpc>
                          <a:spcPct val="107000"/>
                        </a:lnSpc>
                        <a:spcAft>
                          <a:spcPts val="0"/>
                        </a:spcAft>
                      </a:pPr>
                      <a:endParaRPr lang="en-GB" sz="800">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0"/>
                        </a:spcAft>
                      </a:pPr>
                      <a:r>
                        <a:rPr lang="en-GB" sz="800">
                          <a:effectLst/>
                          <a:latin typeface="Arial" panose="020B0604020202020204" pitchFamily="34" charset="0"/>
                          <a:ea typeface="Calibri" panose="020F0502020204030204" pitchFamily="34" charset="0"/>
                          <a:cs typeface="Arial" panose="020B0604020202020204" pitchFamily="34" charset="0"/>
                        </a:rPr>
                        <a:t>https://www.robertumenhofer.com/architectural/h1A4D90B3#h1a4d90b3</a:t>
                      </a:r>
                    </a:p>
                  </a:txBody>
                  <a:tcPr marL="68580" marR="68580" marT="0" marB="0"/>
                </a:tc>
                <a:tc>
                  <a:txBody>
                    <a:bodyPr/>
                    <a:lstStyle/>
                    <a:p>
                      <a:pPr algn="ctr">
                        <a:lnSpc>
                          <a:spcPct val="107000"/>
                        </a:lnSpc>
                        <a:spcAft>
                          <a:spcPts val="0"/>
                        </a:spcAft>
                      </a:pPr>
                      <a:endParaRPr lang="en-GB" sz="8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0"/>
                        </a:spcAft>
                      </a:pPr>
                      <a:r>
                        <a:rPr lang="en-GB" sz="800" dirty="0">
                          <a:effectLst/>
                          <a:latin typeface="Arial" panose="020B0604020202020204" pitchFamily="34" charset="0"/>
                          <a:ea typeface="Calibri" panose="020F0502020204030204" pitchFamily="34" charset="0"/>
                          <a:cs typeface="Arial" panose="020B0604020202020204" pitchFamily="34" charset="0"/>
                        </a:rPr>
                        <a:t>https://www.robertumenhofer.com/architectural/hEFF4898#heff4898</a:t>
                      </a:r>
                    </a:p>
                  </a:txBody>
                  <a:tcPr marL="68580" marR="68580" marT="0" marB="0"/>
                </a:tc>
                <a:extLst>
                  <a:ext uri="{0D108BD9-81ED-4DB2-BD59-A6C34878D82A}">
                    <a16:rowId xmlns:a16="http://schemas.microsoft.com/office/drawing/2014/main" xmlns="" val="845263050"/>
                  </a:ext>
                </a:extLst>
              </a:tr>
            </a:tbl>
          </a:graphicData>
        </a:graphic>
      </p:graphicFrame>
      <p:pic>
        <p:nvPicPr>
          <p:cNvPr id="18" name="Picture 17" descr="Image result for lawrence public library kansa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2682" y="-628429"/>
            <a:ext cx="2159635" cy="1361440"/>
          </a:xfrm>
          <a:prstGeom prst="rect">
            <a:avLst/>
          </a:prstGeom>
          <a:noFill/>
          <a:ln>
            <a:noFill/>
          </a:ln>
        </p:spPr>
      </p:pic>
      <p:pic>
        <p:nvPicPr>
          <p:cNvPr id="19" name="Picture 18" descr="Image result for lawrence public library kansa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7381" y="-501822"/>
            <a:ext cx="2159635" cy="1124585"/>
          </a:xfrm>
          <a:prstGeom prst="rect">
            <a:avLst/>
          </a:prstGeom>
          <a:noFill/>
          <a:ln>
            <a:noFill/>
          </a:ln>
        </p:spPr>
      </p:pic>
      <p:pic>
        <p:nvPicPr>
          <p:cNvPr id="20" name="Picture 19" descr="Image result for ryerson university student learning cente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65941" y="1205201"/>
            <a:ext cx="793116" cy="1190490"/>
          </a:xfrm>
          <a:prstGeom prst="rect">
            <a:avLst/>
          </a:prstGeom>
          <a:noFill/>
          <a:ln>
            <a:noFill/>
          </a:ln>
        </p:spPr>
      </p:pic>
      <p:pic>
        <p:nvPicPr>
          <p:cNvPr id="21" name="Picture 20" descr="Ryerson University Student Learning Centre"/>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78047" y="1295855"/>
            <a:ext cx="1638302" cy="1093486"/>
          </a:xfrm>
          <a:prstGeom prst="rect">
            <a:avLst/>
          </a:prstGeom>
          <a:noFill/>
          <a:ln>
            <a:noFill/>
          </a:ln>
        </p:spPr>
      </p:pic>
      <p:pic>
        <p:nvPicPr>
          <p:cNvPr id="22" name="Picture 21" descr="Image result for renton public library"/>
          <p:cNvPicPr/>
          <p:nvPr/>
        </p:nvPicPr>
        <p:blipFill rotWithShape="1">
          <a:blip r:embed="rId7" cstate="print">
            <a:extLst>
              <a:ext uri="{28A0092B-C50C-407E-A947-70E740481C1C}">
                <a14:useLocalDpi xmlns:a14="http://schemas.microsoft.com/office/drawing/2010/main" val="0"/>
              </a:ext>
            </a:extLst>
          </a:blip>
          <a:srcRect l="6586" t="11003" r="3702" b="14773"/>
          <a:stretch/>
        </p:blipFill>
        <p:spPr bwMode="auto">
          <a:xfrm>
            <a:off x="3705541" y="2803407"/>
            <a:ext cx="2159635" cy="1196975"/>
          </a:xfrm>
          <a:prstGeom prst="rect">
            <a:avLst/>
          </a:prstGeom>
          <a:noFill/>
          <a:ln>
            <a:noFill/>
          </a:ln>
          <a:extLst>
            <a:ext uri="{53640926-AAD7-44D8-BBD7-CCE9431645EC}">
              <a14:shadowObscured xmlns:a14="http://schemas.microsoft.com/office/drawing/2010/main"/>
            </a:ext>
          </a:extLst>
        </p:spPr>
      </p:pic>
      <p:pic>
        <p:nvPicPr>
          <p:cNvPr id="23" name="Picture 22" descr="Image result for renton public library"/>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47213" y="2824162"/>
            <a:ext cx="2159635" cy="1542415"/>
          </a:xfrm>
          <a:prstGeom prst="rect">
            <a:avLst/>
          </a:prstGeom>
          <a:noFill/>
          <a:ln>
            <a:noFill/>
          </a:ln>
        </p:spPr>
      </p:pic>
      <p:pic>
        <p:nvPicPr>
          <p:cNvPr id="24" name="Picture 23" descr="Image result for chicago public library, chinatown branch"/>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05540" y="4767580"/>
            <a:ext cx="2159635" cy="1234440"/>
          </a:xfrm>
          <a:prstGeom prst="rect">
            <a:avLst/>
          </a:prstGeom>
          <a:noFill/>
          <a:ln>
            <a:noFill/>
          </a:ln>
        </p:spPr>
      </p:pic>
      <p:pic>
        <p:nvPicPr>
          <p:cNvPr id="25" name="Picture 24"/>
          <p:cNvPicPr/>
          <p:nvPr/>
        </p:nvPicPr>
        <p:blipFill rotWithShape="1">
          <a:blip r:embed="rId10"/>
          <a:srcRect l="1431" t="12983" r="25347" b="1568"/>
          <a:stretch/>
        </p:blipFill>
        <p:spPr bwMode="auto">
          <a:xfrm>
            <a:off x="7017380" y="4695825"/>
            <a:ext cx="2159635" cy="1365250"/>
          </a:xfrm>
          <a:prstGeom prst="rect">
            <a:avLst/>
          </a:prstGeom>
          <a:ln>
            <a:noFill/>
          </a:ln>
          <a:extLst>
            <a:ext uri="{53640926-AAD7-44D8-BBD7-CCE9431645EC}">
              <a14:shadowObscured xmlns:a14="http://schemas.microsoft.com/office/drawing/2010/main"/>
            </a:ext>
          </a:extLst>
        </p:spPr>
      </p:pic>
      <p:pic>
        <p:nvPicPr>
          <p:cNvPr id="26" name="Picture 25" descr="Image result for sawyer library massachusetts"/>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05539" y="6539822"/>
            <a:ext cx="2159635" cy="1430655"/>
          </a:xfrm>
          <a:prstGeom prst="rect">
            <a:avLst/>
          </a:prstGeom>
          <a:noFill/>
          <a:ln>
            <a:noFill/>
          </a:ln>
        </p:spPr>
      </p:pic>
      <p:pic>
        <p:nvPicPr>
          <p:cNvPr id="27" name="Picture 26" descr="Image result for sawyer library massachusetts"/>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89122" y="6533472"/>
            <a:ext cx="2159635" cy="1437005"/>
          </a:xfrm>
          <a:prstGeom prst="rect">
            <a:avLst/>
          </a:prstGeom>
          <a:noFill/>
          <a:ln>
            <a:noFill/>
          </a:ln>
        </p:spPr>
      </p:pic>
      <p:pic>
        <p:nvPicPr>
          <p:cNvPr id="28" name="Picture 27" descr="Image result for sawyer library massachusetts"/>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826938" y="6539822"/>
            <a:ext cx="2159635" cy="1437005"/>
          </a:xfrm>
          <a:prstGeom prst="rect">
            <a:avLst/>
          </a:prstGeom>
          <a:noFill/>
          <a:ln>
            <a:noFill/>
          </a:ln>
        </p:spPr>
      </p:pic>
      <p:pic>
        <p:nvPicPr>
          <p:cNvPr id="4109" name="Picture 1" descr="Image result for lawrence public library kans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162175" cy="1362075"/>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2" descr="Image result for lawrence public library kans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162175" cy="1123950"/>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3" descr="Image result for ryerson university student learning cent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162175" cy="32385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4" descr="Ryerson University Student Learning Centr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0"/>
            <a:ext cx="2162175" cy="1438275"/>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5" descr="Image result for renton public library"/>
          <p:cNvPicPr>
            <a:picLocks noChangeAspect="1" noChangeArrowheads="1"/>
          </p:cNvPicPr>
          <p:nvPr/>
        </p:nvPicPr>
        <p:blipFill>
          <a:blip r:embed="rId7">
            <a:extLst>
              <a:ext uri="{28A0092B-C50C-407E-A947-70E740481C1C}">
                <a14:useLocalDpi xmlns:a14="http://schemas.microsoft.com/office/drawing/2010/main" val="0"/>
              </a:ext>
            </a:extLst>
          </a:blip>
          <a:srcRect l="6586" t="11003" r="3702" b="14774"/>
          <a:stretch>
            <a:fillRect/>
          </a:stretch>
        </p:blipFill>
        <p:spPr bwMode="auto">
          <a:xfrm>
            <a:off x="0" y="0"/>
            <a:ext cx="2162175" cy="120015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6" descr="Image result for renton public librar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162175" cy="154305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Image result for chicago public library, chinatown branc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2162175" cy="12382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8"/>
          <p:cNvPicPr>
            <a:picLocks noChangeAspect="1" noChangeArrowheads="1"/>
          </p:cNvPicPr>
          <p:nvPr/>
        </p:nvPicPr>
        <p:blipFill>
          <a:blip r:embed="rId16" cstate="print">
            <a:extLst>
              <a:ext uri="{28A0092B-C50C-407E-A947-70E740481C1C}">
                <a14:useLocalDpi xmlns:a14="http://schemas.microsoft.com/office/drawing/2010/main" val="0"/>
              </a:ext>
            </a:extLst>
          </a:blip>
          <a:srcRect l="1431" t="12984" r="25346" b="1569"/>
          <a:stretch>
            <a:fillRect/>
          </a:stretch>
        </p:blipFill>
        <p:spPr bwMode="auto">
          <a:xfrm>
            <a:off x="0" y="0"/>
            <a:ext cx="216217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9" descr="Image result for sawyer library massachusett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2162175"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10" descr="Image result for sawyer library massachusett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2162175" cy="143827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11" descr="Image result for sawyer library massachusett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162175" cy="143827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12" descr="Image result for dokk1, Aarhus, Denmark"/>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2162175" cy="990600"/>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13" descr="Image result for dokk1, Aarhus, Denmark"/>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2162175"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126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Mansueto Library Grand Reading Room"/>
          <p:cNvPicPr>
            <a:picLocks noChangeAspect="1" noChangeArrowheads="1"/>
          </p:cNvPicPr>
          <p:nvPr/>
        </p:nvPicPr>
        <p:blipFill rotWithShape="1">
          <a:blip r:embed="rId3">
            <a:extLst>
              <a:ext uri="{28A0092B-C50C-407E-A947-70E740481C1C}">
                <a14:useLocalDpi xmlns:a14="http://schemas.microsoft.com/office/drawing/2010/main" val="0"/>
              </a:ext>
            </a:extLst>
          </a:blip>
          <a:srcRect t="26040" b="15819"/>
          <a:stretch/>
        </p:blipFill>
        <p:spPr bwMode="auto">
          <a:xfrm>
            <a:off x="153600" y="1524001"/>
            <a:ext cx="5865000" cy="2273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s://www.winchester.ac.uk/media/content-assets/about-us/Library-Image-2-1800x804-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070" b="6898"/>
          <a:stretch/>
        </p:blipFill>
        <p:spPr bwMode="auto">
          <a:xfrm>
            <a:off x="153600" y="4391696"/>
            <a:ext cx="5865000" cy="225380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s://www.timeshighereducation.com/Pictures/web/a/h/p/law-library-university-of-zuric_450.jpg"/>
          <p:cNvPicPr>
            <a:picLocks noChangeAspect="1" noChangeArrowheads="1"/>
          </p:cNvPicPr>
          <p:nvPr/>
        </p:nvPicPr>
        <p:blipFill rotWithShape="1">
          <a:blip r:embed="rId5">
            <a:extLst>
              <a:ext uri="{28A0092B-C50C-407E-A947-70E740481C1C}">
                <a14:useLocalDpi xmlns:a14="http://schemas.microsoft.com/office/drawing/2010/main" val="0"/>
              </a:ext>
            </a:extLst>
          </a:blip>
          <a:srcRect t="36929" b="32027"/>
          <a:stretch/>
        </p:blipFill>
        <p:spPr bwMode="auto">
          <a:xfrm>
            <a:off x="6171000" y="1524000"/>
            <a:ext cx="5865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Asian Library Event"/>
          <p:cNvPicPr>
            <a:picLocks noChangeAspect="1" noChangeArrowheads="1"/>
          </p:cNvPicPr>
          <p:nvPr/>
        </p:nvPicPr>
        <p:blipFill rotWithShape="1">
          <a:blip r:embed="rId6">
            <a:extLst>
              <a:ext uri="{28A0092B-C50C-407E-A947-70E740481C1C}">
                <a14:useLocalDpi xmlns:a14="http://schemas.microsoft.com/office/drawing/2010/main" val="0"/>
              </a:ext>
            </a:extLst>
          </a:blip>
          <a:srcRect t="26721" b="14931"/>
          <a:stretch/>
        </p:blipFill>
        <p:spPr bwMode="auto">
          <a:xfrm>
            <a:off x="6171000" y="4365938"/>
            <a:ext cx="5865000" cy="22825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smtClean="0"/>
              <a:t>The four paradigms</a:t>
            </a:r>
            <a:endParaRPr lang="en-GB" dirty="0"/>
          </a:p>
        </p:txBody>
      </p:sp>
      <p:sp>
        <p:nvSpPr>
          <p:cNvPr id="13" name="Rectangle 12"/>
          <p:cNvSpPr/>
          <p:nvPr/>
        </p:nvSpPr>
        <p:spPr>
          <a:xfrm>
            <a:off x="153600" y="1098962"/>
            <a:ext cx="5865000" cy="399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latin typeface="Arial" panose="020B0604020202020204" pitchFamily="34" charset="0"/>
                <a:cs typeface="Arial" panose="020B0604020202020204" pitchFamily="34" charset="0"/>
              </a:rPr>
              <a:t>Reader-centred</a:t>
            </a:r>
            <a:endParaRPr lang="en-GB" sz="2400" dirty="0">
              <a:solidFill>
                <a:schemeClr val="tx1"/>
              </a:solidFill>
              <a:latin typeface="Arial" panose="020B0604020202020204" pitchFamily="34" charset="0"/>
              <a:cs typeface="Arial" panose="020B0604020202020204" pitchFamily="34" charset="0"/>
            </a:endParaRPr>
          </a:p>
        </p:txBody>
      </p:sp>
      <p:sp>
        <p:nvSpPr>
          <p:cNvPr id="14" name="Rectangle 13"/>
          <p:cNvSpPr/>
          <p:nvPr/>
        </p:nvSpPr>
        <p:spPr>
          <a:xfrm>
            <a:off x="6171000" y="1098962"/>
            <a:ext cx="5865000" cy="399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latin typeface="Arial" panose="020B0604020202020204" pitchFamily="34" charset="0"/>
                <a:cs typeface="Arial" panose="020B0604020202020204" pitchFamily="34" charset="0"/>
              </a:rPr>
              <a:t>Book-centred</a:t>
            </a:r>
            <a:endParaRPr lang="en-GB" sz="2400" dirty="0">
              <a:solidFill>
                <a:schemeClr val="tx1"/>
              </a:solidFill>
              <a:latin typeface="Arial" panose="020B0604020202020204" pitchFamily="34" charset="0"/>
              <a:cs typeface="Arial" panose="020B0604020202020204" pitchFamily="34" charset="0"/>
            </a:endParaRPr>
          </a:p>
        </p:txBody>
      </p:sp>
      <p:sp>
        <p:nvSpPr>
          <p:cNvPr id="15" name="Rectangle 14"/>
          <p:cNvSpPr/>
          <p:nvPr/>
        </p:nvSpPr>
        <p:spPr>
          <a:xfrm>
            <a:off x="153600" y="3949700"/>
            <a:ext cx="5865000" cy="399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latin typeface="Arial" panose="020B0604020202020204" pitchFamily="34" charset="0"/>
                <a:cs typeface="Arial" panose="020B0604020202020204" pitchFamily="34" charset="0"/>
              </a:rPr>
              <a:t>Learning-centred</a:t>
            </a:r>
            <a:endParaRPr lang="en-GB" sz="2400" dirty="0">
              <a:solidFill>
                <a:schemeClr val="tx1"/>
              </a:solidFill>
              <a:latin typeface="Arial" panose="020B0604020202020204" pitchFamily="34" charset="0"/>
              <a:cs typeface="Arial" panose="020B0604020202020204" pitchFamily="34" charset="0"/>
            </a:endParaRPr>
          </a:p>
        </p:txBody>
      </p:sp>
      <p:sp>
        <p:nvSpPr>
          <p:cNvPr id="16" name="Rectangle 15"/>
          <p:cNvSpPr/>
          <p:nvPr/>
        </p:nvSpPr>
        <p:spPr>
          <a:xfrm>
            <a:off x="6171000" y="3949700"/>
            <a:ext cx="5865000" cy="399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latin typeface="Arial" panose="020B0604020202020204" pitchFamily="34" charset="0"/>
                <a:cs typeface="Arial" panose="020B0604020202020204" pitchFamily="34" charset="0"/>
              </a:rPr>
              <a:t>Social responsibility</a:t>
            </a:r>
            <a:endParaRPr lang="en-GB"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434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Uni PPT Theme">
  <a:themeElements>
    <a:clrScheme name="Notts">
      <a:dk1>
        <a:sysClr val="windowText" lastClr="000000"/>
      </a:dk1>
      <a:lt1>
        <a:sysClr val="window" lastClr="FFFFFF"/>
      </a:lt1>
      <a:dk2>
        <a:srgbClr val="007DA8"/>
      </a:dk2>
      <a:lt2>
        <a:srgbClr val="009BBD"/>
      </a:lt2>
      <a:accent1>
        <a:srgbClr val="005697"/>
      </a:accent1>
      <a:accent2>
        <a:srgbClr val="1B2A6B"/>
      </a:accent2>
      <a:accent3>
        <a:srgbClr val="191A4F"/>
      </a:accent3>
      <a:accent4>
        <a:srgbClr val="B32C76"/>
      </a:accent4>
      <a:accent5>
        <a:srgbClr val="D27826"/>
      </a:accent5>
      <a:accent6>
        <a:srgbClr val="38A159"/>
      </a:accent6>
      <a:hlink>
        <a:srgbClr val="0563C1"/>
      </a:hlink>
      <a:folHlink>
        <a:srgbClr val="954F72"/>
      </a:folHlink>
    </a:clrScheme>
    <a:fontScheme name="Notts">
      <a:majorFont>
        <a:latin typeface="Arial"/>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70000">
              <a:srgbClr val="00487E">
                <a:lumMod val="85000"/>
                <a:lumOff val="15000"/>
              </a:srgbClr>
            </a:gs>
            <a:gs pos="17000">
              <a:schemeClr val="accent1"/>
            </a:gs>
            <a:gs pos="100000">
              <a:schemeClr val="accent1">
                <a:lumMod val="75000"/>
              </a:schemeClr>
            </a:gs>
          </a:gsLst>
          <a:lin ang="0" scaled="1"/>
          <a:tileRect/>
        </a:gradFill>
        <a:ln>
          <a:noFill/>
        </a:ln>
      </a:spPr>
      <a:bodyPr rtlCol="0" anchor="ctr"/>
      <a:lstStyle>
        <a:defPPr algn="ctr">
          <a:defRPr sz="2400" b="1" dirty="0">
            <a:latin typeface="+mj-lt"/>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2400" dirty="0" err="1" smtClean="0">
            <a:latin typeface="+mj-lt"/>
          </a:defRPr>
        </a:defPPr>
      </a:lstStyle>
    </a:txDef>
  </a:objectDefaults>
  <a:extraClrSchemeLst/>
  <a:extLst>
    <a:ext uri="{05A4C25C-085E-4340-85A3-A5531E510DB2}">
      <thm15:themeFamily xmlns:thm15="http://schemas.microsoft.com/office/thememl/2012/main" name="Uni PPT Theme" id="{474EEEEC-7B58-4021-BE21-A22F0B00E675}" vid="{793F1522-B9B8-4CF6-B6DF-7FE3124BDF3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Uni PPT Theme</Template>
  <TotalTime>5808</TotalTime>
  <Words>1600</Words>
  <Application>Microsoft Office PowerPoint</Application>
  <PresentationFormat>Widescreen</PresentationFormat>
  <Paragraphs>205</Paragraphs>
  <Slides>25</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Arial Black</vt:lpstr>
      <vt:lpstr>Calibri</vt:lpstr>
      <vt:lpstr>Georgia</vt:lpstr>
      <vt:lpstr>Uni PPT Theme</vt:lpstr>
      <vt:lpstr>Meeting the future now, challenges and opportunities The evolution  U21 Library Conference September 2018</vt:lpstr>
      <vt:lpstr>This presentation will cover </vt:lpstr>
      <vt:lpstr>Space and library buildings</vt:lpstr>
      <vt:lpstr>Libraries as emblems of culture</vt:lpstr>
      <vt:lpstr>Tianjin Binhai Library (The Eye), Tianjin, China</vt:lpstr>
      <vt:lpstr>Dokk1, Aarhus, Denmark</vt:lpstr>
      <vt:lpstr>Geelong Library and Heritage Centre, Geelong, Australia</vt:lpstr>
      <vt:lpstr>PowerPoint Presentation</vt:lpstr>
      <vt:lpstr>The four paradigms</vt:lpstr>
      <vt:lpstr>The four paradigms</vt:lpstr>
      <vt:lpstr>The four paradigms</vt:lpstr>
      <vt:lpstr>The four paradigms</vt:lpstr>
      <vt:lpstr>The four paradigms</vt:lpstr>
      <vt:lpstr>Collections and collecting</vt:lpstr>
      <vt:lpstr>Information explosion, from print to electronic, data deluge</vt:lpstr>
      <vt:lpstr>The scholarly communications environment</vt:lpstr>
      <vt:lpstr>Technology</vt:lpstr>
      <vt:lpstr>2. The digital student</vt:lpstr>
      <vt:lpstr>What does this mean for libraries</vt:lpstr>
      <vt:lpstr>PowerPoint Presentation</vt:lpstr>
      <vt:lpstr>Library staff</vt:lpstr>
      <vt:lpstr>Librarian as ….</vt:lpstr>
      <vt:lpstr>The blended librarian and jurisdictional struggle </vt:lpstr>
      <vt:lpstr>Meeting the future now, challenges and opportunities  From historical context to real life</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ISI</dc:title>
  <dc:creator>Nigel Owen Personal</dc:creator>
  <cp:lastModifiedBy>Elisabeth Jackson</cp:lastModifiedBy>
  <cp:revision>113</cp:revision>
  <dcterms:created xsi:type="dcterms:W3CDTF">2018-07-11T17:46:50Z</dcterms:created>
  <dcterms:modified xsi:type="dcterms:W3CDTF">2018-09-18T13:50:39Z</dcterms:modified>
</cp:coreProperties>
</file>