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3"/>
  </p:notesMasterIdLst>
  <p:handoutMasterIdLst>
    <p:handoutMasterId r:id="rId64"/>
  </p:handoutMasterIdLst>
  <p:sldIdLst>
    <p:sldId id="259" r:id="rId2"/>
    <p:sldId id="307" r:id="rId3"/>
    <p:sldId id="260" r:id="rId4"/>
    <p:sldId id="302" r:id="rId5"/>
    <p:sldId id="261" r:id="rId6"/>
    <p:sldId id="266" r:id="rId7"/>
    <p:sldId id="267" r:id="rId8"/>
    <p:sldId id="262" r:id="rId9"/>
    <p:sldId id="268" r:id="rId10"/>
    <p:sldId id="306" r:id="rId11"/>
    <p:sldId id="310" r:id="rId12"/>
    <p:sldId id="308" r:id="rId13"/>
    <p:sldId id="311" r:id="rId14"/>
    <p:sldId id="312" r:id="rId15"/>
    <p:sldId id="314" r:id="rId16"/>
    <p:sldId id="313" r:id="rId17"/>
    <p:sldId id="316" r:id="rId18"/>
    <p:sldId id="317" r:id="rId19"/>
    <p:sldId id="315" r:id="rId20"/>
    <p:sldId id="318" r:id="rId21"/>
    <p:sldId id="319" r:id="rId22"/>
    <p:sldId id="321" r:id="rId23"/>
    <p:sldId id="322" r:id="rId24"/>
    <p:sldId id="323" r:id="rId25"/>
    <p:sldId id="324" r:id="rId26"/>
    <p:sldId id="325" r:id="rId27"/>
    <p:sldId id="326" r:id="rId28"/>
    <p:sldId id="327" r:id="rId29"/>
    <p:sldId id="328" r:id="rId30"/>
    <p:sldId id="329" r:id="rId31"/>
    <p:sldId id="330" r:id="rId32"/>
    <p:sldId id="332" r:id="rId33"/>
    <p:sldId id="333" r:id="rId34"/>
    <p:sldId id="334" r:id="rId35"/>
    <p:sldId id="355" r:id="rId36"/>
    <p:sldId id="356" r:id="rId37"/>
    <p:sldId id="357" r:id="rId38"/>
    <p:sldId id="359" r:id="rId39"/>
    <p:sldId id="360" r:id="rId40"/>
    <p:sldId id="361" r:id="rId41"/>
    <p:sldId id="362" r:id="rId42"/>
    <p:sldId id="363" r:id="rId43"/>
    <p:sldId id="364" r:id="rId44"/>
    <p:sldId id="365" r:id="rId45"/>
    <p:sldId id="366" r:id="rId46"/>
    <p:sldId id="367" r:id="rId47"/>
    <p:sldId id="368" r:id="rId48"/>
    <p:sldId id="344" r:id="rId49"/>
    <p:sldId id="343" r:id="rId50"/>
    <p:sldId id="331" r:id="rId51"/>
    <p:sldId id="346" r:id="rId52"/>
    <p:sldId id="345" r:id="rId53"/>
    <p:sldId id="347" r:id="rId54"/>
    <p:sldId id="348" r:id="rId55"/>
    <p:sldId id="309" r:id="rId56"/>
    <p:sldId id="349" r:id="rId57"/>
    <p:sldId id="350" r:id="rId58"/>
    <p:sldId id="351" r:id="rId59"/>
    <p:sldId id="353" r:id="rId60"/>
    <p:sldId id="352" r:id="rId61"/>
    <p:sldId id="354" r:id="rId6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0" autoAdjust="0"/>
    <p:restoredTop sz="96125" autoAdjust="0"/>
  </p:normalViewPr>
  <p:slideViewPr>
    <p:cSldViewPr>
      <p:cViewPr varScale="1">
        <p:scale>
          <a:sx n="65" d="100"/>
          <a:sy n="65" d="100"/>
        </p:scale>
        <p:origin x="144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27C40F2-5875-49CE-BCBA-BC0EA95D666D}" type="datetimeFigureOut">
              <a:rPr lang="en-US" smtClean="0"/>
              <a:t>07-Sep-18</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D127E8E-7C76-4C28-8440-AAF0112F1BDC}" type="slidenum">
              <a:rPr lang="en-US" smtClean="0"/>
              <a:t>‹#›</a:t>
            </a:fld>
            <a:endParaRPr lang="en-US"/>
          </a:p>
        </p:txBody>
      </p:sp>
    </p:spTree>
    <p:extLst>
      <p:ext uri="{BB962C8B-B14F-4D97-AF65-F5344CB8AC3E}">
        <p14:creationId xmlns:p14="http://schemas.microsoft.com/office/powerpoint/2010/main" val="1420618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5530785-6AD7-4CBD-B665-FB853E6683F0}" type="datetimeFigureOut">
              <a:rPr lang="en-GB" smtClean="0"/>
              <a:t>07/09/2018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C521F5C-6657-473A-954A-3BCE0898932D}" type="slidenum">
              <a:rPr lang="en-GB" smtClean="0"/>
              <a:t>‹#›</a:t>
            </a:fld>
            <a:endParaRPr lang="en-GB"/>
          </a:p>
        </p:txBody>
      </p:sp>
    </p:spTree>
    <p:extLst>
      <p:ext uri="{BB962C8B-B14F-4D97-AF65-F5344CB8AC3E}">
        <p14:creationId xmlns:p14="http://schemas.microsoft.com/office/powerpoint/2010/main" val="2819221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1</a:t>
            </a:fld>
            <a:endParaRPr lang="en-GB"/>
          </a:p>
        </p:txBody>
      </p:sp>
    </p:spTree>
    <p:extLst>
      <p:ext uri="{BB962C8B-B14F-4D97-AF65-F5344CB8AC3E}">
        <p14:creationId xmlns:p14="http://schemas.microsoft.com/office/powerpoint/2010/main" val="55855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10</a:t>
            </a:fld>
            <a:endParaRPr lang="en-GB"/>
          </a:p>
        </p:txBody>
      </p:sp>
    </p:spTree>
    <p:extLst>
      <p:ext uri="{BB962C8B-B14F-4D97-AF65-F5344CB8AC3E}">
        <p14:creationId xmlns:p14="http://schemas.microsoft.com/office/powerpoint/2010/main" val="499067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11</a:t>
            </a:fld>
            <a:endParaRPr lang="en-GB"/>
          </a:p>
        </p:txBody>
      </p:sp>
    </p:spTree>
    <p:extLst>
      <p:ext uri="{BB962C8B-B14F-4D97-AF65-F5344CB8AC3E}">
        <p14:creationId xmlns:p14="http://schemas.microsoft.com/office/powerpoint/2010/main" val="3620883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12</a:t>
            </a:fld>
            <a:endParaRPr lang="en-GB"/>
          </a:p>
        </p:txBody>
      </p:sp>
    </p:spTree>
    <p:extLst>
      <p:ext uri="{BB962C8B-B14F-4D97-AF65-F5344CB8AC3E}">
        <p14:creationId xmlns:p14="http://schemas.microsoft.com/office/powerpoint/2010/main" val="453945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13</a:t>
            </a:fld>
            <a:endParaRPr lang="en-GB"/>
          </a:p>
        </p:txBody>
      </p:sp>
    </p:spTree>
    <p:extLst>
      <p:ext uri="{BB962C8B-B14F-4D97-AF65-F5344CB8AC3E}">
        <p14:creationId xmlns:p14="http://schemas.microsoft.com/office/powerpoint/2010/main" val="929834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14</a:t>
            </a:fld>
            <a:endParaRPr lang="en-GB"/>
          </a:p>
        </p:txBody>
      </p:sp>
    </p:spTree>
    <p:extLst>
      <p:ext uri="{BB962C8B-B14F-4D97-AF65-F5344CB8AC3E}">
        <p14:creationId xmlns:p14="http://schemas.microsoft.com/office/powerpoint/2010/main" val="3317996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15</a:t>
            </a:fld>
            <a:endParaRPr lang="en-GB"/>
          </a:p>
        </p:txBody>
      </p:sp>
    </p:spTree>
    <p:extLst>
      <p:ext uri="{BB962C8B-B14F-4D97-AF65-F5344CB8AC3E}">
        <p14:creationId xmlns:p14="http://schemas.microsoft.com/office/powerpoint/2010/main" val="518914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16</a:t>
            </a:fld>
            <a:endParaRPr lang="en-GB"/>
          </a:p>
        </p:txBody>
      </p:sp>
    </p:spTree>
    <p:extLst>
      <p:ext uri="{BB962C8B-B14F-4D97-AF65-F5344CB8AC3E}">
        <p14:creationId xmlns:p14="http://schemas.microsoft.com/office/powerpoint/2010/main" val="3150740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SR</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17</a:t>
            </a:fld>
            <a:endParaRPr lang="en-GB"/>
          </a:p>
        </p:txBody>
      </p:sp>
    </p:spTree>
    <p:extLst>
      <p:ext uri="{BB962C8B-B14F-4D97-AF65-F5344CB8AC3E}">
        <p14:creationId xmlns:p14="http://schemas.microsoft.com/office/powerpoint/2010/main" val="3352922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SR</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18</a:t>
            </a:fld>
            <a:endParaRPr lang="en-GB"/>
          </a:p>
        </p:txBody>
      </p:sp>
    </p:spTree>
    <p:extLst>
      <p:ext uri="{BB962C8B-B14F-4D97-AF65-F5344CB8AC3E}">
        <p14:creationId xmlns:p14="http://schemas.microsoft.com/office/powerpoint/2010/main" val="1009457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SR</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19</a:t>
            </a:fld>
            <a:endParaRPr lang="en-GB"/>
          </a:p>
        </p:txBody>
      </p:sp>
    </p:spTree>
    <p:extLst>
      <p:ext uri="{BB962C8B-B14F-4D97-AF65-F5344CB8AC3E}">
        <p14:creationId xmlns:p14="http://schemas.microsoft.com/office/powerpoint/2010/main" val="2637691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2</a:t>
            </a:fld>
            <a:endParaRPr lang="en-GB"/>
          </a:p>
        </p:txBody>
      </p:sp>
    </p:spTree>
    <p:extLst>
      <p:ext uri="{BB962C8B-B14F-4D97-AF65-F5344CB8AC3E}">
        <p14:creationId xmlns:p14="http://schemas.microsoft.com/office/powerpoint/2010/main" val="2006494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SR</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20</a:t>
            </a:fld>
            <a:endParaRPr lang="en-GB"/>
          </a:p>
        </p:txBody>
      </p:sp>
    </p:spTree>
    <p:extLst>
      <p:ext uri="{BB962C8B-B14F-4D97-AF65-F5344CB8AC3E}">
        <p14:creationId xmlns:p14="http://schemas.microsoft.com/office/powerpoint/2010/main" val="1754766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SR</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21</a:t>
            </a:fld>
            <a:endParaRPr lang="en-GB"/>
          </a:p>
        </p:txBody>
      </p:sp>
    </p:spTree>
    <p:extLst>
      <p:ext uri="{BB962C8B-B14F-4D97-AF65-F5344CB8AC3E}">
        <p14:creationId xmlns:p14="http://schemas.microsoft.com/office/powerpoint/2010/main" val="3298197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SR</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22</a:t>
            </a:fld>
            <a:endParaRPr lang="en-GB"/>
          </a:p>
        </p:txBody>
      </p:sp>
    </p:spTree>
    <p:extLst>
      <p:ext uri="{BB962C8B-B14F-4D97-AF65-F5344CB8AC3E}">
        <p14:creationId xmlns:p14="http://schemas.microsoft.com/office/powerpoint/2010/main" val="1113151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SR</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23</a:t>
            </a:fld>
            <a:endParaRPr lang="en-GB"/>
          </a:p>
        </p:txBody>
      </p:sp>
    </p:spTree>
    <p:extLst>
      <p:ext uri="{BB962C8B-B14F-4D97-AF65-F5344CB8AC3E}">
        <p14:creationId xmlns:p14="http://schemas.microsoft.com/office/powerpoint/2010/main" val="1559727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24</a:t>
            </a:fld>
            <a:endParaRPr lang="en-GB"/>
          </a:p>
        </p:txBody>
      </p:sp>
    </p:spTree>
    <p:extLst>
      <p:ext uri="{BB962C8B-B14F-4D97-AF65-F5344CB8AC3E}">
        <p14:creationId xmlns:p14="http://schemas.microsoft.com/office/powerpoint/2010/main" val="447743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25</a:t>
            </a:fld>
            <a:endParaRPr lang="en-GB"/>
          </a:p>
        </p:txBody>
      </p:sp>
    </p:spTree>
    <p:extLst>
      <p:ext uri="{BB962C8B-B14F-4D97-AF65-F5344CB8AC3E}">
        <p14:creationId xmlns:p14="http://schemas.microsoft.com/office/powerpoint/2010/main" val="35873503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26</a:t>
            </a:fld>
            <a:endParaRPr lang="en-GB"/>
          </a:p>
        </p:txBody>
      </p:sp>
    </p:spTree>
    <p:extLst>
      <p:ext uri="{BB962C8B-B14F-4D97-AF65-F5344CB8AC3E}">
        <p14:creationId xmlns:p14="http://schemas.microsoft.com/office/powerpoint/2010/main" val="29718412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27</a:t>
            </a:fld>
            <a:endParaRPr lang="en-GB"/>
          </a:p>
        </p:txBody>
      </p:sp>
    </p:spTree>
    <p:extLst>
      <p:ext uri="{BB962C8B-B14F-4D97-AF65-F5344CB8AC3E}">
        <p14:creationId xmlns:p14="http://schemas.microsoft.com/office/powerpoint/2010/main" val="2412727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28</a:t>
            </a:fld>
            <a:endParaRPr lang="en-GB"/>
          </a:p>
        </p:txBody>
      </p:sp>
    </p:spTree>
    <p:extLst>
      <p:ext uri="{BB962C8B-B14F-4D97-AF65-F5344CB8AC3E}">
        <p14:creationId xmlns:p14="http://schemas.microsoft.com/office/powerpoint/2010/main" val="2887506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29</a:t>
            </a:fld>
            <a:endParaRPr lang="en-GB"/>
          </a:p>
        </p:txBody>
      </p:sp>
    </p:spTree>
    <p:extLst>
      <p:ext uri="{BB962C8B-B14F-4D97-AF65-F5344CB8AC3E}">
        <p14:creationId xmlns:p14="http://schemas.microsoft.com/office/powerpoint/2010/main" val="3361442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SR</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3</a:t>
            </a:fld>
            <a:endParaRPr lang="en-GB"/>
          </a:p>
        </p:txBody>
      </p:sp>
    </p:spTree>
    <p:extLst>
      <p:ext uri="{BB962C8B-B14F-4D97-AF65-F5344CB8AC3E}">
        <p14:creationId xmlns:p14="http://schemas.microsoft.com/office/powerpoint/2010/main" val="37982399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30</a:t>
            </a:fld>
            <a:endParaRPr lang="en-GB"/>
          </a:p>
        </p:txBody>
      </p:sp>
    </p:spTree>
    <p:extLst>
      <p:ext uri="{BB962C8B-B14F-4D97-AF65-F5344CB8AC3E}">
        <p14:creationId xmlns:p14="http://schemas.microsoft.com/office/powerpoint/2010/main" val="1501929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31</a:t>
            </a:fld>
            <a:endParaRPr lang="en-GB"/>
          </a:p>
        </p:txBody>
      </p:sp>
    </p:spTree>
    <p:extLst>
      <p:ext uri="{BB962C8B-B14F-4D97-AF65-F5344CB8AC3E}">
        <p14:creationId xmlns:p14="http://schemas.microsoft.com/office/powerpoint/2010/main" val="8325585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32</a:t>
            </a:fld>
            <a:endParaRPr lang="en-GB"/>
          </a:p>
        </p:txBody>
      </p:sp>
    </p:spTree>
    <p:extLst>
      <p:ext uri="{BB962C8B-B14F-4D97-AF65-F5344CB8AC3E}">
        <p14:creationId xmlns:p14="http://schemas.microsoft.com/office/powerpoint/2010/main" val="31182164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33</a:t>
            </a:fld>
            <a:endParaRPr lang="en-GB"/>
          </a:p>
        </p:txBody>
      </p:sp>
    </p:spTree>
    <p:extLst>
      <p:ext uri="{BB962C8B-B14F-4D97-AF65-F5344CB8AC3E}">
        <p14:creationId xmlns:p14="http://schemas.microsoft.com/office/powerpoint/2010/main" val="41977675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34</a:t>
            </a:fld>
            <a:endParaRPr lang="en-GB"/>
          </a:p>
        </p:txBody>
      </p:sp>
    </p:spTree>
    <p:extLst>
      <p:ext uri="{BB962C8B-B14F-4D97-AF65-F5344CB8AC3E}">
        <p14:creationId xmlns:p14="http://schemas.microsoft.com/office/powerpoint/2010/main" val="27079696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SR</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35</a:t>
            </a:fld>
            <a:endParaRPr lang="en-GB"/>
          </a:p>
        </p:txBody>
      </p:sp>
    </p:spTree>
    <p:extLst>
      <p:ext uri="{BB962C8B-B14F-4D97-AF65-F5344CB8AC3E}">
        <p14:creationId xmlns:p14="http://schemas.microsoft.com/office/powerpoint/2010/main" val="28750468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SR</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36</a:t>
            </a:fld>
            <a:endParaRPr lang="en-GB"/>
          </a:p>
        </p:txBody>
      </p:sp>
    </p:spTree>
    <p:extLst>
      <p:ext uri="{BB962C8B-B14F-4D97-AF65-F5344CB8AC3E}">
        <p14:creationId xmlns:p14="http://schemas.microsoft.com/office/powerpoint/2010/main" val="11850076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SR</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37</a:t>
            </a:fld>
            <a:endParaRPr lang="en-GB"/>
          </a:p>
        </p:txBody>
      </p:sp>
    </p:spTree>
    <p:extLst>
      <p:ext uri="{BB962C8B-B14F-4D97-AF65-F5344CB8AC3E}">
        <p14:creationId xmlns:p14="http://schemas.microsoft.com/office/powerpoint/2010/main" val="18710351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SR</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38</a:t>
            </a:fld>
            <a:endParaRPr lang="en-GB"/>
          </a:p>
        </p:txBody>
      </p:sp>
    </p:spTree>
    <p:extLst>
      <p:ext uri="{BB962C8B-B14F-4D97-AF65-F5344CB8AC3E}">
        <p14:creationId xmlns:p14="http://schemas.microsoft.com/office/powerpoint/2010/main" val="11807673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SR</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39</a:t>
            </a:fld>
            <a:endParaRPr lang="en-GB"/>
          </a:p>
        </p:txBody>
      </p:sp>
    </p:spTree>
    <p:extLst>
      <p:ext uri="{BB962C8B-B14F-4D97-AF65-F5344CB8AC3E}">
        <p14:creationId xmlns:p14="http://schemas.microsoft.com/office/powerpoint/2010/main" val="2487416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SR</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4</a:t>
            </a:fld>
            <a:endParaRPr lang="en-GB"/>
          </a:p>
        </p:txBody>
      </p:sp>
    </p:spTree>
    <p:extLst>
      <p:ext uri="{BB962C8B-B14F-4D97-AF65-F5344CB8AC3E}">
        <p14:creationId xmlns:p14="http://schemas.microsoft.com/office/powerpoint/2010/main" val="31197023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SR</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40</a:t>
            </a:fld>
            <a:endParaRPr lang="en-GB"/>
          </a:p>
        </p:txBody>
      </p:sp>
    </p:spTree>
    <p:extLst>
      <p:ext uri="{BB962C8B-B14F-4D97-AF65-F5344CB8AC3E}">
        <p14:creationId xmlns:p14="http://schemas.microsoft.com/office/powerpoint/2010/main" val="30336033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SR</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41</a:t>
            </a:fld>
            <a:endParaRPr lang="en-GB"/>
          </a:p>
        </p:txBody>
      </p:sp>
    </p:spTree>
    <p:extLst>
      <p:ext uri="{BB962C8B-B14F-4D97-AF65-F5344CB8AC3E}">
        <p14:creationId xmlns:p14="http://schemas.microsoft.com/office/powerpoint/2010/main" val="35412891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42</a:t>
            </a:fld>
            <a:endParaRPr lang="en-GB"/>
          </a:p>
        </p:txBody>
      </p:sp>
    </p:spTree>
    <p:extLst>
      <p:ext uri="{BB962C8B-B14F-4D97-AF65-F5344CB8AC3E}">
        <p14:creationId xmlns:p14="http://schemas.microsoft.com/office/powerpoint/2010/main" val="26231522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43</a:t>
            </a:fld>
            <a:endParaRPr lang="en-GB"/>
          </a:p>
        </p:txBody>
      </p:sp>
    </p:spTree>
    <p:extLst>
      <p:ext uri="{BB962C8B-B14F-4D97-AF65-F5344CB8AC3E}">
        <p14:creationId xmlns:p14="http://schemas.microsoft.com/office/powerpoint/2010/main" val="6451743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44</a:t>
            </a:fld>
            <a:endParaRPr lang="en-GB"/>
          </a:p>
        </p:txBody>
      </p:sp>
    </p:spTree>
    <p:extLst>
      <p:ext uri="{BB962C8B-B14F-4D97-AF65-F5344CB8AC3E}">
        <p14:creationId xmlns:p14="http://schemas.microsoft.com/office/powerpoint/2010/main" val="37843454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45</a:t>
            </a:fld>
            <a:endParaRPr lang="en-GB"/>
          </a:p>
        </p:txBody>
      </p:sp>
    </p:spTree>
    <p:extLst>
      <p:ext uri="{BB962C8B-B14F-4D97-AF65-F5344CB8AC3E}">
        <p14:creationId xmlns:p14="http://schemas.microsoft.com/office/powerpoint/2010/main" val="13322447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46</a:t>
            </a:fld>
            <a:endParaRPr lang="en-GB"/>
          </a:p>
        </p:txBody>
      </p:sp>
    </p:spTree>
    <p:extLst>
      <p:ext uri="{BB962C8B-B14F-4D97-AF65-F5344CB8AC3E}">
        <p14:creationId xmlns:p14="http://schemas.microsoft.com/office/powerpoint/2010/main" val="13594012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47</a:t>
            </a:fld>
            <a:endParaRPr lang="en-GB"/>
          </a:p>
        </p:txBody>
      </p:sp>
    </p:spTree>
    <p:extLst>
      <p:ext uri="{BB962C8B-B14F-4D97-AF65-F5344CB8AC3E}">
        <p14:creationId xmlns:p14="http://schemas.microsoft.com/office/powerpoint/2010/main" val="33893958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48</a:t>
            </a:fld>
            <a:endParaRPr lang="en-GB"/>
          </a:p>
        </p:txBody>
      </p:sp>
    </p:spTree>
    <p:extLst>
      <p:ext uri="{BB962C8B-B14F-4D97-AF65-F5344CB8AC3E}">
        <p14:creationId xmlns:p14="http://schemas.microsoft.com/office/powerpoint/2010/main" val="41440795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49</a:t>
            </a:fld>
            <a:endParaRPr lang="en-GB"/>
          </a:p>
        </p:txBody>
      </p:sp>
    </p:spTree>
    <p:extLst>
      <p:ext uri="{BB962C8B-B14F-4D97-AF65-F5344CB8AC3E}">
        <p14:creationId xmlns:p14="http://schemas.microsoft.com/office/powerpoint/2010/main" val="577494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SR</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5</a:t>
            </a:fld>
            <a:endParaRPr lang="en-GB"/>
          </a:p>
        </p:txBody>
      </p:sp>
    </p:spTree>
    <p:extLst>
      <p:ext uri="{BB962C8B-B14F-4D97-AF65-F5344CB8AC3E}">
        <p14:creationId xmlns:p14="http://schemas.microsoft.com/office/powerpoint/2010/main" val="36735951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50</a:t>
            </a:fld>
            <a:endParaRPr lang="en-GB"/>
          </a:p>
        </p:txBody>
      </p:sp>
    </p:spTree>
    <p:extLst>
      <p:ext uri="{BB962C8B-B14F-4D97-AF65-F5344CB8AC3E}">
        <p14:creationId xmlns:p14="http://schemas.microsoft.com/office/powerpoint/2010/main" val="2792285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51</a:t>
            </a:fld>
            <a:endParaRPr lang="en-GB"/>
          </a:p>
        </p:txBody>
      </p:sp>
    </p:spTree>
    <p:extLst>
      <p:ext uri="{BB962C8B-B14F-4D97-AF65-F5344CB8AC3E}">
        <p14:creationId xmlns:p14="http://schemas.microsoft.com/office/powerpoint/2010/main" val="20397902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52</a:t>
            </a:fld>
            <a:endParaRPr lang="en-GB"/>
          </a:p>
        </p:txBody>
      </p:sp>
    </p:spTree>
    <p:extLst>
      <p:ext uri="{BB962C8B-B14F-4D97-AF65-F5344CB8AC3E}">
        <p14:creationId xmlns:p14="http://schemas.microsoft.com/office/powerpoint/2010/main" val="27479052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53</a:t>
            </a:fld>
            <a:endParaRPr lang="en-GB"/>
          </a:p>
        </p:txBody>
      </p:sp>
    </p:spTree>
    <p:extLst>
      <p:ext uri="{BB962C8B-B14F-4D97-AF65-F5344CB8AC3E}">
        <p14:creationId xmlns:p14="http://schemas.microsoft.com/office/powerpoint/2010/main" val="451954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54</a:t>
            </a:fld>
            <a:endParaRPr lang="en-GB"/>
          </a:p>
        </p:txBody>
      </p:sp>
    </p:spTree>
    <p:extLst>
      <p:ext uri="{BB962C8B-B14F-4D97-AF65-F5344CB8AC3E}">
        <p14:creationId xmlns:p14="http://schemas.microsoft.com/office/powerpoint/2010/main" val="15253165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55</a:t>
            </a:fld>
            <a:endParaRPr lang="en-GB"/>
          </a:p>
        </p:txBody>
      </p:sp>
    </p:spTree>
    <p:extLst>
      <p:ext uri="{BB962C8B-B14F-4D97-AF65-F5344CB8AC3E}">
        <p14:creationId xmlns:p14="http://schemas.microsoft.com/office/powerpoint/2010/main" val="41876946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56</a:t>
            </a:fld>
            <a:endParaRPr lang="en-GB"/>
          </a:p>
        </p:txBody>
      </p:sp>
    </p:spTree>
    <p:extLst>
      <p:ext uri="{BB962C8B-B14F-4D97-AF65-F5344CB8AC3E}">
        <p14:creationId xmlns:p14="http://schemas.microsoft.com/office/powerpoint/2010/main" val="33043042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57</a:t>
            </a:fld>
            <a:endParaRPr lang="en-GB"/>
          </a:p>
        </p:txBody>
      </p:sp>
    </p:spTree>
    <p:extLst>
      <p:ext uri="{BB962C8B-B14F-4D97-AF65-F5344CB8AC3E}">
        <p14:creationId xmlns:p14="http://schemas.microsoft.com/office/powerpoint/2010/main" val="9900845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58</a:t>
            </a:fld>
            <a:endParaRPr lang="en-GB"/>
          </a:p>
        </p:txBody>
      </p:sp>
    </p:spTree>
    <p:extLst>
      <p:ext uri="{BB962C8B-B14F-4D97-AF65-F5344CB8AC3E}">
        <p14:creationId xmlns:p14="http://schemas.microsoft.com/office/powerpoint/2010/main" val="18217047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59</a:t>
            </a:fld>
            <a:endParaRPr lang="en-GB"/>
          </a:p>
        </p:txBody>
      </p:sp>
    </p:spTree>
    <p:extLst>
      <p:ext uri="{BB962C8B-B14F-4D97-AF65-F5344CB8AC3E}">
        <p14:creationId xmlns:p14="http://schemas.microsoft.com/office/powerpoint/2010/main" val="51991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SR</a:t>
            </a:r>
            <a:endParaRPr lang="en-GB" dirty="0"/>
          </a:p>
        </p:txBody>
      </p:sp>
      <p:sp>
        <p:nvSpPr>
          <p:cNvPr id="4" name="Slide Number Placeholder 3"/>
          <p:cNvSpPr>
            <a:spLocks noGrp="1"/>
          </p:cNvSpPr>
          <p:nvPr>
            <p:ph type="sldNum" sz="quarter" idx="10"/>
          </p:nvPr>
        </p:nvSpPr>
        <p:spPr/>
        <p:txBody>
          <a:bodyPr/>
          <a:lstStyle/>
          <a:p>
            <a:fld id="{7C521F5C-6657-473A-954A-3BCE0898932D}" type="slidenum">
              <a:rPr lang="en-GB" smtClean="0"/>
              <a:t>6</a:t>
            </a:fld>
            <a:endParaRPr lang="en-GB"/>
          </a:p>
        </p:txBody>
      </p:sp>
    </p:spTree>
    <p:extLst>
      <p:ext uri="{BB962C8B-B14F-4D97-AF65-F5344CB8AC3E}">
        <p14:creationId xmlns:p14="http://schemas.microsoft.com/office/powerpoint/2010/main" val="20774019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60</a:t>
            </a:fld>
            <a:endParaRPr lang="en-GB"/>
          </a:p>
        </p:txBody>
      </p:sp>
    </p:spTree>
    <p:extLst>
      <p:ext uri="{BB962C8B-B14F-4D97-AF65-F5344CB8AC3E}">
        <p14:creationId xmlns:p14="http://schemas.microsoft.com/office/powerpoint/2010/main" val="2876557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SP</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61</a:t>
            </a:fld>
            <a:endParaRPr lang="en-GB"/>
          </a:p>
        </p:txBody>
      </p:sp>
    </p:spTree>
    <p:extLst>
      <p:ext uri="{BB962C8B-B14F-4D97-AF65-F5344CB8AC3E}">
        <p14:creationId xmlns:p14="http://schemas.microsoft.com/office/powerpoint/2010/main" val="4192878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SR</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7</a:t>
            </a:fld>
            <a:endParaRPr lang="en-GB"/>
          </a:p>
        </p:txBody>
      </p:sp>
    </p:spTree>
    <p:extLst>
      <p:ext uri="{BB962C8B-B14F-4D97-AF65-F5344CB8AC3E}">
        <p14:creationId xmlns:p14="http://schemas.microsoft.com/office/powerpoint/2010/main" val="1689350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SR</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8</a:t>
            </a:fld>
            <a:endParaRPr lang="en-GB"/>
          </a:p>
        </p:txBody>
      </p:sp>
    </p:spTree>
    <p:extLst>
      <p:ext uri="{BB962C8B-B14F-4D97-AF65-F5344CB8AC3E}">
        <p14:creationId xmlns:p14="http://schemas.microsoft.com/office/powerpoint/2010/main" val="1607381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SR</a:t>
            </a:r>
            <a:endParaRPr lang="en-US" dirty="0"/>
          </a:p>
        </p:txBody>
      </p:sp>
      <p:sp>
        <p:nvSpPr>
          <p:cNvPr id="4" name="Slide Number Placeholder 3"/>
          <p:cNvSpPr>
            <a:spLocks noGrp="1"/>
          </p:cNvSpPr>
          <p:nvPr>
            <p:ph type="sldNum" sz="quarter" idx="10"/>
          </p:nvPr>
        </p:nvSpPr>
        <p:spPr/>
        <p:txBody>
          <a:bodyPr/>
          <a:lstStyle/>
          <a:p>
            <a:fld id="{7C521F5C-6657-473A-954A-3BCE0898932D}" type="slidenum">
              <a:rPr lang="en-GB" smtClean="0"/>
              <a:t>9</a:t>
            </a:fld>
            <a:endParaRPr lang="en-GB"/>
          </a:p>
        </p:txBody>
      </p:sp>
    </p:spTree>
    <p:extLst>
      <p:ext uri="{BB962C8B-B14F-4D97-AF65-F5344CB8AC3E}">
        <p14:creationId xmlns:p14="http://schemas.microsoft.com/office/powerpoint/2010/main" val="1081737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l">
              <a:defRPr sz="4000"/>
            </a:lvl1pPr>
          </a:lstStyle>
          <a:p>
            <a:r>
              <a:rPr lang="en-US" dirty="0"/>
              <a:t>Click to edit Master title style</a:t>
            </a:r>
            <a:endParaRPr lang="en-GB" dirty="0"/>
          </a:p>
        </p:txBody>
      </p:sp>
      <p:sp>
        <p:nvSpPr>
          <p:cNvPr id="3" name="Subtitle 2"/>
          <p:cNvSpPr>
            <a:spLocks noGrp="1"/>
          </p:cNvSpPr>
          <p:nvPr>
            <p:ph type="subTitle" idx="1"/>
          </p:nvPr>
        </p:nvSpPr>
        <p:spPr>
          <a:xfrm>
            <a:off x="691480" y="3886200"/>
            <a:ext cx="6400800" cy="1752600"/>
          </a:xfrm>
        </p:spPr>
        <p:txBody>
          <a:bodyPr/>
          <a:lstStyle>
            <a:lvl1pPr marL="0" indent="0" algn="l">
              <a:buNone/>
              <a:defRPr>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lstStyle/>
          <a:p>
            <a:fld id="{D5D44707-119B-44F9-B4EF-732FDCBD6A21}" type="slidenum">
              <a:rPr lang="en-GB" smtClean="0"/>
              <a:t>‹#›</a:t>
            </a:fld>
            <a:endParaRPr lang="en-GB"/>
          </a:p>
        </p:txBody>
      </p:sp>
      <p:sp>
        <p:nvSpPr>
          <p:cNvPr id="5" name="Title Placeholder 1"/>
          <p:cNvSpPr txBox="1">
            <a:spLocks/>
          </p:cNvSpPr>
          <p:nvPr userDrawn="1"/>
        </p:nvSpPr>
        <p:spPr>
          <a:xfrm>
            <a:off x="2555776" y="188640"/>
            <a:ext cx="6131024" cy="70036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3600" kern="1200">
                <a:solidFill>
                  <a:srgbClr val="002060"/>
                </a:solidFill>
                <a:latin typeface="Arial" panose="020B0604020202020204" pitchFamily="34" charset="0"/>
                <a:ea typeface="+mj-ea"/>
                <a:cs typeface="Arial" panose="020B0604020202020204" pitchFamily="34" charset="0"/>
              </a:defRPr>
            </a:lvl1pPr>
          </a:lstStyle>
          <a:p>
            <a:pPr algn="l"/>
            <a:endParaRPr lang="en-GB" sz="1600" dirty="0"/>
          </a:p>
        </p:txBody>
      </p:sp>
    </p:spTree>
    <p:extLst>
      <p:ext uri="{BB962C8B-B14F-4D97-AF65-F5344CB8AC3E}">
        <p14:creationId xmlns:p14="http://schemas.microsoft.com/office/powerpoint/2010/main" val="195009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D5D44707-119B-44F9-B4EF-732FDCBD6A21}" type="slidenum">
              <a:rPr lang="en-GB" smtClean="0"/>
              <a:t>‹#›</a:t>
            </a:fld>
            <a:endParaRPr lang="en-GB"/>
          </a:p>
        </p:txBody>
      </p:sp>
    </p:spTree>
    <p:extLst>
      <p:ext uri="{BB962C8B-B14F-4D97-AF65-F5344CB8AC3E}">
        <p14:creationId xmlns:p14="http://schemas.microsoft.com/office/powerpoint/2010/main" val="75962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D5D44707-119B-44F9-B4EF-732FDCBD6A21}" type="slidenum">
              <a:rPr lang="en-GB" smtClean="0"/>
              <a:t>‹#›</a:t>
            </a:fld>
            <a:endParaRPr lang="en-GB"/>
          </a:p>
        </p:txBody>
      </p:sp>
    </p:spTree>
    <p:extLst>
      <p:ext uri="{BB962C8B-B14F-4D97-AF65-F5344CB8AC3E}">
        <p14:creationId xmlns:p14="http://schemas.microsoft.com/office/powerpoint/2010/main" val="397458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107504" y="6356350"/>
            <a:ext cx="2133600" cy="365125"/>
          </a:xfrm>
        </p:spPr>
        <p:txBody>
          <a:bodyPr/>
          <a:lstStyle>
            <a:lvl1pPr algn="l">
              <a:defRPr/>
            </a:lvl1pPr>
          </a:lstStyle>
          <a:p>
            <a:fld id="{D5D44707-119B-44F9-B4EF-732FDCBD6A21}" type="slidenum">
              <a:rPr lang="en-GB" smtClean="0"/>
              <a:pPr/>
              <a:t>‹#›</a:t>
            </a:fld>
            <a:endParaRPr lang="en-GB"/>
          </a:p>
        </p:txBody>
      </p:sp>
    </p:spTree>
    <p:extLst>
      <p:ext uri="{BB962C8B-B14F-4D97-AF65-F5344CB8AC3E}">
        <p14:creationId xmlns:p14="http://schemas.microsoft.com/office/powerpoint/2010/main" val="360578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D5D44707-119B-44F9-B4EF-732FDCBD6A21}" type="slidenum">
              <a:rPr lang="en-GB" smtClean="0"/>
              <a:t>‹#›</a:t>
            </a:fld>
            <a:endParaRPr lang="en-GB"/>
          </a:p>
        </p:txBody>
      </p:sp>
    </p:spTree>
    <p:extLst>
      <p:ext uri="{BB962C8B-B14F-4D97-AF65-F5344CB8AC3E}">
        <p14:creationId xmlns:p14="http://schemas.microsoft.com/office/powerpoint/2010/main" val="192492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D5D44707-119B-44F9-B4EF-732FDCBD6A21}" type="slidenum">
              <a:rPr lang="en-GB" smtClean="0"/>
              <a:t>‹#›</a:t>
            </a:fld>
            <a:endParaRPr lang="en-GB"/>
          </a:p>
        </p:txBody>
      </p:sp>
    </p:spTree>
    <p:extLst>
      <p:ext uri="{BB962C8B-B14F-4D97-AF65-F5344CB8AC3E}">
        <p14:creationId xmlns:p14="http://schemas.microsoft.com/office/powerpoint/2010/main" val="382746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lstStyle/>
          <a:p>
            <a:fld id="{D5D44707-119B-44F9-B4EF-732FDCBD6A21}" type="slidenum">
              <a:rPr lang="en-GB" smtClean="0"/>
              <a:t>‹#›</a:t>
            </a:fld>
            <a:endParaRPr lang="en-GB"/>
          </a:p>
        </p:txBody>
      </p:sp>
    </p:spTree>
    <p:extLst>
      <p:ext uri="{BB962C8B-B14F-4D97-AF65-F5344CB8AC3E}">
        <p14:creationId xmlns:p14="http://schemas.microsoft.com/office/powerpoint/2010/main" val="420169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D5D44707-119B-44F9-B4EF-732FDCBD6A21}" type="slidenum">
              <a:rPr lang="en-GB" smtClean="0"/>
              <a:t>‹#›</a:t>
            </a:fld>
            <a:endParaRPr lang="en-GB"/>
          </a:p>
        </p:txBody>
      </p:sp>
    </p:spTree>
    <p:extLst>
      <p:ext uri="{BB962C8B-B14F-4D97-AF65-F5344CB8AC3E}">
        <p14:creationId xmlns:p14="http://schemas.microsoft.com/office/powerpoint/2010/main" val="205270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D5D44707-119B-44F9-B4EF-732FDCBD6A21}" type="slidenum">
              <a:rPr lang="en-GB" smtClean="0"/>
              <a:t>‹#›</a:t>
            </a:fld>
            <a:endParaRPr lang="en-GB"/>
          </a:p>
        </p:txBody>
      </p:sp>
    </p:spTree>
    <p:extLst>
      <p:ext uri="{BB962C8B-B14F-4D97-AF65-F5344CB8AC3E}">
        <p14:creationId xmlns:p14="http://schemas.microsoft.com/office/powerpoint/2010/main" val="91767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D5D44707-119B-44F9-B4EF-732FDCBD6A21}" type="slidenum">
              <a:rPr lang="en-GB" smtClean="0"/>
              <a:t>‹#›</a:t>
            </a:fld>
            <a:endParaRPr lang="en-GB"/>
          </a:p>
        </p:txBody>
      </p:sp>
    </p:spTree>
    <p:extLst>
      <p:ext uri="{BB962C8B-B14F-4D97-AF65-F5344CB8AC3E}">
        <p14:creationId xmlns:p14="http://schemas.microsoft.com/office/powerpoint/2010/main" val="22515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D5D44707-119B-44F9-B4EF-732FDCBD6A21}" type="slidenum">
              <a:rPr lang="en-GB" smtClean="0"/>
              <a:t>‹#›</a:t>
            </a:fld>
            <a:endParaRPr lang="en-GB"/>
          </a:p>
        </p:txBody>
      </p:sp>
    </p:spTree>
    <p:extLst>
      <p:ext uri="{BB962C8B-B14F-4D97-AF65-F5344CB8AC3E}">
        <p14:creationId xmlns:p14="http://schemas.microsoft.com/office/powerpoint/2010/main" val="231148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55776" y="188640"/>
            <a:ext cx="6131024" cy="70036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196752"/>
            <a:ext cx="8229600" cy="492941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62136" y="6356350"/>
            <a:ext cx="2133600" cy="365125"/>
          </a:xfrm>
          <a:prstGeom prst="rect">
            <a:avLst/>
          </a:prstGeom>
        </p:spPr>
        <p:txBody>
          <a:bodyPr vert="horz" lIns="91440" tIns="45720" rIns="91440" bIns="45720" rtlCol="0" anchor="ctr"/>
          <a:lstStyle>
            <a:lvl1pPr algn="l">
              <a:defRPr sz="1200">
                <a:solidFill>
                  <a:srgbClr val="002060"/>
                </a:solidFill>
              </a:defRPr>
            </a:lvl1pPr>
          </a:lstStyle>
          <a:p>
            <a:fld id="{D5D44707-119B-44F9-B4EF-732FDCBD6A21}" type="slidenum">
              <a:rPr lang="en-GB" smtClean="0"/>
              <a:pPr/>
              <a:t>‹#›</a:t>
            </a:fld>
            <a:endParaRPr lang="en-GB"/>
          </a:p>
        </p:txBody>
      </p:sp>
      <p:pic>
        <p:nvPicPr>
          <p:cNvPr id="7" name="Picture 3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52400"/>
            <a:ext cx="24257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3127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3600" kern="1200">
          <a:solidFill>
            <a:srgbClr val="00206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206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3792" y="1268760"/>
            <a:ext cx="7772400" cy="1470025"/>
          </a:xfrm>
        </p:spPr>
        <p:txBody>
          <a:bodyPr/>
          <a:lstStyle/>
          <a:p>
            <a:r>
              <a:rPr lang="en-GB" dirty="0"/>
              <a:t>Mapping the </a:t>
            </a:r>
            <a:r>
              <a:rPr lang="en-GB" dirty="0" smtClean="0"/>
              <a:t>Future of Academic Libraries</a:t>
            </a:r>
            <a:endParaRPr lang="en-GB" dirty="0"/>
          </a:p>
        </p:txBody>
      </p:sp>
      <p:sp>
        <p:nvSpPr>
          <p:cNvPr id="3" name="Subtitle 2"/>
          <p:cNvSpPr>
            <a:spLocks noGrp="1"/>
          </p:cNvSpPr>
          <p:nvPr>
            <p:ph type="subTitle" idx="1"/>
          </p:nvPr>
        </p:nvSpPr>
        <p:spPr>
          <a:xfrm>
            <a:off x="645402" y="3030754"/>
            <a:ext cx="6400800" cy="1752600"/>
          </a:xfrm>
        </p:spPr>
        <p:txBody>
          <a:bodyPr/>
          <a:lstStyle/>
          <a:p>
            <a:r>
              <a:rPr lang="en-GB" dirty="0"/>
              <a:t>Stephen Pinfield, Andrew </a:t>
            </a:r>
            <a:r>
              <a:rPr lang="en-GB" dirty="0" smtClean="0"/>
              <a:t>M. Cox &amp; </a:t>
            </a:r>
            <a:r>
              <a:rPr lang="en-GB" dirty="0"/>
              <a:t>Sophie Rutter</a:t>
            </a:r>
          </a:p>
        </p:txBody>
      </p:sp>
      <p:pic>
        <p:nvPicPr>
          <p:cNvPr id="6" name="Picture 5"/>
          <p:cNvPicPr>
            <a:picLocks noChangeAspect="1"/>
          </p:cNvPicPr>
          <p:nvPr/>
        </p:nvPicPr>
        <p:blipFill rotWithShape="1">
          <a:blip r:embed="rId3"/>
          <a:srcRect l="22175" t="46352" r="22175" b="8051"/>
          <a:stretch/>
        </p:blipFill>
        <p:spPr>
          <a:xfrm>
            <a:off x="4499992" y="4581128"/>
            <a:ext cx="4464496" cy="2105895"/>
          </a:xfrm>
          <a:prstGeom prst="rect">
            <a:avLst/>
          </a:prstGeom>
          <a:ln>
            <a:solidFill>
              <a:schemeClr val="accent1"/>
            </a:solidFill>
          </a:ln>
        </p:spPr>
      </p:pic>
      <p:sp>
        <p:nvSpPr>
          <p:cNvPr id="7" name="TextBox 6"/>
          <p:cNvSpPr txBox="1"/>
          <p:nvPr/>
        </p:nvSpPr>
        <p:spPr>
          <a:xfrm>
            <a:off x="613792" y="5075323"/>
            <a:ext cx="3886200" cy="1138773"/>
          </a:xfrm>
          <a:prstGeom prst="rect">
            <a:avLst/>
          </a:prstGeom>
          <a:noFill/>
        </p:spPr>
        <p:txBody>
          <a:bodyPr wrap="square" rtlCol="0">
            <a:spAutoFit/>
          </a:bodyPr>
          <a:lstStyle/>
          <a:p>
            <a:r>
              <a:rPr lang="en-US" dirty="0">
                <a:solidFill>
                  <a:srgbClr val="002060"/>
                </a:solidFill>
              </a:rPr>
              <a:t>#</a:t>
            </a:r>
            <a:r>
              <a:rPr lang="en-US" dirty="0" err="1" smtClean="0">
                <a:solidFill>
                  <a:srgbClr val="002060"/>
                </a:solidFill>
              </a:rPr>
              <a:t>mappingacademiclibraries</a:t>
            </a:r>
            <a:endParaRPr lang="en-US" dirty="0" smtClean="0">
              <a:solidFill>
                <a:srgbClr val="002060"/>
              </a:solidFill>
            </a:endParaRPr>
          </a:p>
          <a:p>
            <a:endParaRPr lang="en-US" dirty="0" smtClean="0">
              <a:solidFill>
                <a:srgbClr val="002060"/>
              </a:solidFill>
            </a:endParaRPr>
          </a:p>
          <a:p>
            <a:r>
              <a:rPr lang="en-US" sz="1600" dirty="0">
                <a:solidFill>
                  <a:srgbClr val="002060"/>
                </a:solidFill>
              </a:rPr>
              <a:t>https://www.sconul.ac.uk/news/mapping-the-future-of-academic-libraries</a:t>
            </a:r>
          </a:p>
        </p:txBody>
      </p:sp>
    </p:spTree>
    <p:extLst>
      <p:ext uri="{BB962C8B-B14F-4D97-AF65-F5344CB8AC3E}">
        <p14:creationId xmlns:p14="http://schemas.microsoft.com/office/powerpoint/2010/main" val="343953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Report</a:t>
            </a:r>
            <a:endParaRPr lang="en-US" dirty="0"/>
          </a:p>
        </p:txBody>
      </p:sp>
      <p:sp>
        <p:nvSpPr>
          <p:cNvPr id="3" name="Content Placeholder 2"/>
          <p:cNvSpPr>
            <a:spLocks noGrp="1"/>
          </p:cNvSpPr>
          <p:nvPr>
            <p:ph sz="half" idx="1"/>
          </p:nvPr>
        </p:nvSpPr>
        <p:spPr>
          <a:xfrm>
            <a:off x="5796135" y="1268760"/>
            <a:ext cx="2896683" cy="4857403"/>
          </a:xfrm>
        </p:spPr>
        <p:txBody>
          <a:bodyPr>
            <a:normAutofit/>
          </a:bodyPr>
          <a:lstStyle/>
          <a:p>
            <a:pPr marL="0" indent="0">
              <a:buNone/>
            </a:pPr>
            <a:r>
              <a:rPr lang="en-GB" b="1" dirty="0" smtClean="0"/>
              <a:t>Approach:</a:t>
            </a:r>
          </a:p>
          <a:p>
            <a:r>
              <a:rPr lang="en-GB" sz="2200" dirty="0" smtClean="0"/>
              <a:t>Combining </a:t>
            </a:r>
            <a:r>
              <a:rPr lang="en-GB" sz="2200" dirty="0"/>
              <a:t>qualitative and quantitative </a:t>
            </a:r>
            <a:r>
              <a:rPr lang="en-GB" sz="2200" dirty="0" smtClean="0"/>
              <a:t>data</a:t>
            </a:r>
          </a:p>
          <a:p>
            <a:r>
              <a:rPr lang="en-GB" sz="2200" dirty="0" smtClean="0"/>
              <a:t>Aiming to highlight key findings not be exhaustive</a:t>
            </a:r>
          </a:p>
          <a:p>
            <a:r>
              <a:rPr lang="en-GB" sz="2200" dirty="0" smtClean="0"/>
              <a:t>Reflecting the constructive but challenging tone of our participants</a:t>
            </a:r>
          </a:p>
        </p:txBody>
      </p:sp>
      <p:sp>
        <p:nvSpPr>
          <p:cNvPr id="5" name="Content Placeholder 4"/>
          <p:cNvSpPr>
            <a:spLocks noGrp="1"/>
          </p:cNvSpPr>
          <p:nvPr>
            <p:ph sz="half" idx="2"/>
          </p:nvPr>
        </p:nvSpPr>
        <p:spPr>
          <a:xfrm>
            <a:off x="529208" y="1268759"/>
            <a:ext cx="4978896" cy="4857403"/>
          </a:xfrm>
          <a:ln>
            <a:solidFill>
              <a:srgbClr val="002060"/>
            </a:solidFill>
          </a:ln>
        </p:spPr>
        <p:txBody>
          <a:bodyPr>
            <a:noAutofit/>
          </a:bodyPr>
          <a:lstStyle/>
          <a:p>
            <a:pPr marL="0" indent="0">
              <a:buNone/>
            </a:pPr>
            <a:r>
              <a:rPr lang="en-GB" b="1" dirty="0" smtClean="0"/>
              <a:t>Structure:</a:t>
            </a:r>
          </a:p>
          <a:p>
            <a:r>
              <a:rPr lang="en-GB" sz="2400" dirty="0" smtClean="0"/>
              <a:t>Identifying </a:t>
            </a:r>
            <a:r>
              <a:rPr lang="en-GB" sz="2400" dirty="0"/>
              <a:t>the </a:t>
            </a:r>
            <a:r>
              <a:rPr lang="en-GB" sz="2400" dirty="0" smtClean="0"/>
              <a:t>Trends</a:t>
            </a:r>
          </a:p>
          <a:p>
            <a:r>
              <a:rPr lang="en-GB" sz="2400" dirty="0" smtClean="0"/>
              <a:t>Recognising </a:t>
            </a:r>
            <a:r>
              <a:rPr lang="en-GB" sz="2400" dirty="0"/>
              <a:t>the Challenges and </a:t>
            </a:r>
            <a:r>
              <a:rPr lang="en-GB" sz="2400" dirty="0" smtClean="0"/>
              <a:t>Opportunities</a:t>
            </a:r>
          </a:p>
          <a:p>
            <a:r>
              <a:rPr lang="en-GB" sz="2400" dirty="0" smtClean="0"/>
              <a:t>Positioning </a:t>
            </a:r>
            <a:r>
              <a:rPr lang="en-GB" sz="2400" dirty="0"/>
              <a:t>the </a:t>
            </a:r>
            <a:r>
              <a:rPr lang="en-GB" sz="2400" dirty="0" smtClean="0"/>
              <a:t>Library</a:t>
            </a:r>
            <a:endParaRPr lang="en-GB" sz="2400" dirty="0"/>
          </a:p>
          <a:p>
            <a:r>
              <a:rPr lang="en-GB" sz="2400" dirty="0" smtClean="0"/>
              <a:t>Communicating </a:t>
            </a:r>
            <a:r>
              <a:rPr lang="en-GB" sz="2400" dirty="0"/>
              <a:t>and </a:t>
            </a:r>
            <a:r>
              <a:rPr lang="en-GB" sz="2400" dirty="0" smtClean="0"/>
              <a:t>Changing</a:t>
            </a:r>
            <a:endParaRPr lang="en-GB" sz="2400" dirty="0"/>
          </a:p>
          <a:p>
            <a:r>
              <a:rPr lang="en-GB" sz="2400" dirty="0" smtClean="0"/>
              <a:t>Questioning </a:t>
            </a:r>
            <a:r>
              <a:rPr lang="en-GB" sz="2400" dirty="0"/>
              <a:t>Old ‘Mantras’, Building New </a:t>
            </a:r>
            <a:r>
              <a:rPr lang="en-GB" sz="2400" dirty="0" smtClean="0"/>
              <a:t>Paradigms</a:t>
            </a:r>
          </a:p>
          <a:p>
            <a:r>
              <a:rPr lang="en-GB" sz="2400" dirty="0" smtClean="0"/>
              <a:t>Developing </a:t>
            </a:r>
            <a:r>
              <a:rPr lang="en-GB" sz="2400" dirty="0"/>
              <a:t>the Role of </a:t>
            </a:r>
            <a:r>
              <a:rPr lang="en-GB" sz="2400" dirty="0" smtClean="0"/>
              <a:t>SCONUL</a:t>
            </a:r>
            <a:endParaRPr lang="en-GB" sz="2400" dirty="0"/>
          </a:p>
          <a:p>
            <a:r>
              <a:rPr lang="en-GB" sz="2400" dirty="0" smtClean="0"/>
              <a:t>Conclusions </a:t>
            </a:r>
            <a:r>
              <a:rPr lang="en-GB" sz="2400" dirty="0"/>
              <a:t>and </a:t>
            </a:r>
            <a:r>
              <a:rPr lang="en-GB" sz="2400" dirty="0" smtClean="0"/>
              <a:t>Recommendations</a:t>
            </a:r>
            <a:endParaRPr lang="en-GB" sz="2400" dirty="0"/>
          </a:p>
          <a:p>
            <a:endParaRPr lang="en-US" sz="2400" dirty="0"/>
          </a:p>
        </p:txBody>
      </p:sp>
      <p:sp>
        <p:nvSpPr>
          <p:cNvPr id="4" name="Slide Number Placeholder 3"/>
          <p:cNvSpPr>
            <a:spLocks noGrp="1"/>
          </p:cNvSpPr>
          <p:nvPr>
            <p:ph type="sldNum" sz="quarter" idx="12"/>
          </p:nvPr>
        </p:nvSpPr>
        <p:spPr/>
        <p:txBody>
          <a:bodyPr/>
          <a:lstStyle/>
          <a:p>
            <a:fld id="{D5D44707-119B-44F9-B4EF-732FDCBD6A21}" type="slidenum">
              <a:rPr lang="en-GB" smtClean="0"/>
              <a:pPr/>
              <a:t>10</a:t>
            </a:fld>
            <a:endParaRPr lang="en-GB"/>
          </a:p>
        </p:txBody>
      </p:sp>
    </p:spTree>
    <p:extLst>
      <p:ext uri="{BB962C8B-B14F-4D97-AF65-F5344CB8AC3E}">
        <p14:creationId xmlns:p14="http://schemas.microsoft.com/office/powerpoint/2010/main" val="378631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Report</a:t>
            </a:r>
            <a:endParaRPr lang="en-US" dirty="0"/>
          </a:p>
        </p:txBody>
      </p:sp>
      <p:sp>
        <p:nvSpPr>
          <p:cNvPr id="3" name="Content Placeholder 2"/>
          <p:cNvSpPr>
            <a:spLocks noGrp="1"/>
          </p:cNvSpPr>
          <p:nvPr>
            <p:ph sz="half" idx="1"/>
          </p:nvPr>
        </p:nvSpPr>
        <p:spPr>
          <a:xfrm>
            <a:off x="5796135" y="1268760"/>
            <a:ext cx="2896683" cy="4857403"/>
          </a:xfrm>
        </p:spPr>
        <p:txBody>
          <a:bodyPr>
            <a:normAutofit/>
          </a:bodyPr>
          <a:lstStyle/>
          <a:p>
            <a:pPr marL="0" indent="0">
              <a:buNone/>
            </a:pPr>
            <a:endParaRPr lang="en-GB" sz="2200" dirty="0" smtClean="0"/>
          </a:p>
        </p:txBody>
      </p:sp>
      <p:sp>
        <p:nvSpPr>
          <p:cNvPr id="5" name="Content Placeholder 4"/>
          <p:cNvSpPr>
            <a:spLocks noGrp="1"/>
          </p:cNvSpPr>
          <p:nvPr>
            <p:ph sz="half" idx="2"/>
          </p:nvPr>
        </p:nvSpPr>
        <p:spPr>
          <a:xfrm>
            <a:off x="529208" y="1268759"/>
            <a:ext cx="4978896" cy="4857403"/>
          </a:xfrm>
          <a:ln>
            <a:solidFill>
              <a:srgbClr val="002060"/>
            </a:solidFill>
          </a:ln>
        </p:spPr>
        <p:txBody>
          <a:bodyPr>
            <a:noAutofit/>
          </a:bodyPr>
          <a:lstStyle/>
          <a:p>
            <a:pPr marL="0" indent="0">
              <a:buNone/>
            </a:pPr>
            <a:r>
              <a:rPr lang="en-GB" b="1" dirty="0" smtClean="0"/>
              <a:t>Structure:</a:t>
            </a:r>
          </a:p>
          <a:p>
            <a:r>
              <a:rPr lang="en-GB" sz="2400" dirty="0" smtClean="0"/>
              <a:t>Identifying </a:t>
            </a:r>
            <a:r>
              <a:rPr lang="en-GB" sz="2400" dirty="0"/>
              <a:t>the </a:t>
            </a:r>
            <a:r>
              <a:rPr lang="en-GB" sz="2400" dirty="0" smtClean="0"/>
              <a:t>Trends</a:t>
            </a:r>
          </a:p>
          <a:p>
            <a:r>
              <a:rPr lang="en-GB" sz="2400" dirty="0" smtClean="0"/>
              <a:t>Recognising </a:t>
            </a:r>
            <a:r>
              <a:rPr lang="en-GB" sz="2400" dirty="0"/>
              <a:t>the Challenges and </a:t>
            </a:r>
            <a:r>
              <a:rPr lang="en-GB" sz="2400" dirty="0" smtClean="0"/>
              <a:t>Opportunities</a:t>
            </a:r>
          </a:p>
          <a:p>
            <a:r>
              <a:rPr lang="en-GB" sz="2400" dirty="0" smtClean="0"/>
              <a:t>Positioning </a:t>
            </a:r>
            <a:r>
              <a:rPr lang="en-GB" sz="2400" dirty="0"/>
              <a:t>the </a:t>
            </a:r>
            <a:r>
              <a:rPr lang="en-GB" sz="2400" dirty="0" smtClean="0"/>
              <a:t>Library</a:t>
            </a:r>
            <a:endParaRPr lang="en-GB" sz="2400" dirty="0"/>
          </a:p>
          <a:p>
            <a:r>
              <a:rPr lang="en-GB" sz="2400" dirty="0" smtClean="0"/>
              <a:t>Communicating </a:t>
            </a:r>
            <a:r>
              <a:rPr lang="en-GB" sz="2400" dirty="0"/>
              <a:t>and </a:t>
            </a:r>
            <a:r>
              <a:rPr lang="en-GB" sz="2400" dirty="0" smtClean="0"/>
              <a:t>Changing</a:t>
            </a:r>
            <a:endParaRPr lang="en-GB" sz="2400" dirty="0"/>
          </a:p>
          <a:p>
            <a:r>
              <a:rPr lang="en-GB" sz="2400" dirty="0" smtClean="0"/>
              <a:t>Questioning </a:t>
            </a:r>
            <a:r>
              <a:rPr lang="en-GB" sz="2400" dirty="0"/>
              <a:t>Old ‘Mantras’, Building New </a:t>
            </a:r>
            <a:r>
              <a:rPr lang="en-GB" sz="2400" dirty="0" smtClean="0"/>
              <a:t>Paradigms</a:t>
            </a:r>
          </a:p>
          <a:p>
            <a:r>
              <a:rPr lang="en-GB" sz="2400" dirty="0" smtClean="0"/>
              <a:t>Developing </a:t>
            </a:r>
            <a:r>
              <a:rPr lang="en-GB" sz="2400" dirty="0"/>
              <a:t>the Role of </a:t>
            </a:r>
            <a:r>
              <a:rPr lang="en-GB" sz="2400" dirty="0" smtClean="0"/>
              <a:t>SCONUL</a:t>
            </a:r>
            <a:endParaRPr lang="en-GB" sz="2400" dirty="0"/>
          </a:p>
          <a:p>
            <a:r>
              <a:rPr lang="en-GB" sz="2400" dirty="0" smtClean="0"/>
              <a:t>Conclusions </a:t>
            </a:r>
            <a:r>
              <a:rPr lang="en-GB" sz="2400" dirty="0"/>
              <a:t>and </a:t>
            </a:r>
            <a:r>
              <a:rPr lang="en-GB" sz="2400" dirty="0" smtClean="0"/>
              <a:t>Recommendations</a:t>
            </a:r>
            <a:endParaRPr lang="en-GB" sz="2400" dirty="0"/>
          </a:p>
          <a:p>
            <a:endParaRPr lang="en-US" sz="2400" dirty="0"/>
          </a:p>
        </p:txBody>
      </p:sp>
      <p:sp>
        <p:nvSpPr>
          <p:cNvPr id="4" name="Slide Number Placeholder 3"/>
          <p:cNvSpPr>
            <a:spLocks noGrp="1"/>
          </p:cNvSpPr>
          <p:nvPr>
            <p:ph type="sldNum" sz="quarter" idx="12"/>
          </p:nvPr>
        </p:nvSpPr>
        <p:spPr/>
        <p:txBody>
          <a:bodyPr/>
          <a:lstStyle/>
          <a:p>
            <a:fld id="{D5D44707-119B-44F9-B4EF-732FDCBD6A21}" type="slidenum">
              <a:rPr lang="en-GB" smtClean="0"/>
              <a:pPr/>
              <a:t>11</a:t>
            </a:fld>
            <a:endParaRPr lang="en-GB"/>
          </a:p>
        </p:txBody>
      </p:sp>
      <p:sp>
        <p:nvSpPr>
          <p:cNvPr id="6" name="Right Arrow 5"/>
          <p:cNvSpPr/>
          <p:nvPr/>
        </p:nvSpPr>
        <p:spPr>
          <a:xfrm rot="10800000">
            <a:off x="5621288" y="1772816"/>
            <a:ext cx="1368152" cy="43204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703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Trends</a:t>
            </a:r>
            <a:endParaRPr lang="en-US" dirty="0"/>
          </a:p>
        </p:txBody>
      </p:sp>
      <p:sp>
        <p:nvSpPr>
          <p:cNvPr id="7" name="Content Placeholder 6"/>
          <p:cNvSpPr>
            <a:spLocks noGrp="1"/>
          </p:cNvSpPr>
          <p:nvPr>
            <p:ph idx="1"/>
          </p:nvPr>
        </p:nvSpPr>
        <p:spPr>
          <a:xfrm>
            <a:off x="457200" y="2636912"/>
            <a:ext cx="8229600" cy="3489251"/>
          </a:xfrm>
        </p:spPr>
        <p:txBody>
          <a:bodyPr>
            <a:normAutofit/>
          </a:bodyPr>
          <a:lstStyle/>
          <a:p>
            <a:r>
              <a:rPr lang="en-GB" sz="2600" dirty="0" smtClean="0"/>
              <a:t>Very </a:t>
            </a:r>
            <a:r>
              <a:rPr lang="en-GB" sz="2600" dirty="0"/>
              <a:t>wide range of responses in interviews</a:t>
            </a:r>
          </a:p>
          <a:p>
            <a:r>
              <a:rPr lang="en-GB" sz="2600" dirty="0"/>
              <a:t>Political, economic, social, technological, library-specific </a:t>
            </a:r>
            <a:endParaRPr lang="en-GB" sz="2600" dirty="0" smtClean="0"/>
          </a:p>
          <a:p>
            <a:r>
              <a:rPr lang="en-GB" sz="2600" dirty="0" smtClean="0"/>
              <a:t>Technology important but rarely seen as decisive</a:t>
            </a:r>
            <a:endParaRPr lang="en-GB" sz="2600" dirty="0"/>
          </a:p>
          <a:p>
            <a:r>
              <a:rPr lang="en-GB" sz="2600" dirty="0"/>
              <a:t>Complex inter-relationships between factors</a:t>
            </a:r>
          </a:p>
          <a:p>
            <a:r>
              <a:rPr lang="en-GB" sz="2600" dirty="0"/>
              <a:t>Some trends recurred but little consensus </a:t>
            </a:r>
          </a:p>
          <a:p>
            <a:r>
              <a:rPr lang="en-GB" sz="2600" dirty="0"/>
              <a:t>Difficult to know where to focus attention</a:t>
            </a:r>
          </a:p>
          <a:p>
            <a:endParaRPr lang="en-US" sz="2800" dirty="0"/>
          </a:p>
        </p:txBody>
      </p:sp>
      <p:sp>
        <p:nvSpPr>
          <p:cNvPr id="5" name="Slide Number Placeholder 4"/>
          <p:cNvSpPr>
            <a:spLocks noGrp="1"/>
          </p:cNvSpPr>
          <p:nvPr>
            <p:ph type="sldNum" sz="quarter" idx="12"/>
          </p:nvPr>
        </p:nvSpPr>
        <p:spPr/>
        <p:txBody>
          <a:bodyPr/>
          <a:lstStyle/>
          <a:p>
            <a:fld id="{D5D44707-119B-44F9-B4EF-732FDCBD6A21}" type="slidenum">
              <a:rPr lang="en-GB" smtClean="0"/>
              <a:t>12</a:t>
            </a:fld>
            <a:endParaRPr lang="en-GB"/>
          </a:p>
        </p:txBody>
      </p:sp>
      <p:sp>
        <p:nvSpPr>
          <p:cNvPr id="8" name="TextBox 7"/>
          <p:cNvSpPr txBox="1"/>
          <p:nvPr/>
        </p:nvSpPr>
        <p:spPr>
          <a:xfrm>
            <a:off x="539552" y="1124744"/>
            <a:ext cx="8147248" cy="1384995"/>
          </a:xfrm>
          <a:prstGeom prst="rect">
            <a:avLst/>
          </a:prstGeom>
          <a:noFill/>
          <a:ln>
            <a:solidFill>
              <a:srgbClr val="002060"/>
            </a:solidFill>
          </a:ln>
        </p:spPr>
        <p:txBody>
          <a:bodyPr wrap="square" rtlCol="0">
            <a:spAutoFit/>
          </a:bodyPr>
          <a:lstStyle/>
          <a:p>
            <a:r>
              <a:rPr lang="en-GB" sz="2800" i="1" dirty="0">
                <a:solidFill>
                  <a:srgbClr val="002060"/>
                </a:solidFill>
              </a:rPr>
              <a:t>There is awareness of a large number of inter-related trends impacting libraries but little agreement on what is most </a:t>
            </a:r>
            <a:r>
              <a:rPr lang="en-GB" sz="2800" i="1" dirty="0" smtClean="0">
                <a:solidFill>
                  <a:srgbClr val="002060"/>
                </a:solidFill>
              </a:rPr>
              <a:t>important</a:t>
            </a:r>
            <a:endParaRPr lang="en-GB" sz="2800" i="1" dirty="0">
              <a:solidFill>
                <a:srgbClr val="002060"/>
              </a:solidFill>
            </a:endParaRPr>
          </a:p>
        </p:txBody>
      </p:sp>
    </p:spTree>
    <p:extLst>
      <p:ext uri="{BB962C8B-B14F-4D97-AF65-F5344CB8AC3E}">
        <p14:creationId xmlns:p14="http://schemas.microsoft.com/office/powerpoint/2010/main" val="2354586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1520" y="980728"/>
            <a:ext cx="2304256" cy="5145435"/>
          </a:xfrm>
        </p:spPr>
        <p:txBody>
          <a:bodyPr/>
          <a:lstStyle/>
          <a:p>
            <a:pPr marL="0" indent="0">
              <a:spcAft>
                <a:spcPts val="600"/>
              </a:spcAft>
              <a:buNone/>
            </a:pPr>
            <a:r>
              <a:rPr lang="en-GB" sz="2000" dirty="0" smtClean="0"/>
              <a:t>Key Trends and Their Potential Impact</a:t>
            </a:r>
          </a:p>
          <a:p>
            <a:pPr marL="173038" indent="-173038"/>
            <a:r>
              <a:rPr lang="en-GB" sz="1600" dirty="0"/>
              <a:t>Some agreement on key trends e.g. </a:t>
            </a:r>
            <a:r>
              <a:rPr lang="en-GB" sz="1600" dirty="0" smtClean="0"/>
              <a:t>OA, changing L&amp;T practices, political environment </a:t>
            </a:r>
            <a:endParaRPr lang="en-GB" sz="1600" dirty="0"/>
          </a:p>
          <a:p>
            <a:pPr marL="173038" indent="-173038"/>
            <a:r>
              <a:rPr lang="en-GB" sz="1600" dirty="0"/>
              <a:t>However, many trends considered significant and so no clear consensus on what is important</a:t>
            </a:r>
          </a:p>
          <a:p>
            <a:pPr marL="173038" indent="-173038"/>
            <a:r>
              <a:rPr lang="en-GB" sz="1600" dirty="0"/>
              <a:t>Nearly all trends considered by some to be transformational but only for a minority in every case</a:t>
            </a:r>
          </a:p>
          <a:p>
            <a:pPr marL="173038" indent="-173038"/>
            <a:endParaRPr lang="en-US" sz="1800" dirty="0"/>
          </a:p>
        </p:txBody>
      </p:sp>
      <p:sp>
        <p:nvSpPr>
          <p:cNvPr id="4" name="Slide Number Placeholder 3"/>
          <p:cNvSpPr>
            <a:spLocks noGrp="1"/>
          </p:cNvSpPr>
          <p:nvPr>
            <p:ph type="sldNum" sz="quarter" idx="12"/>
          </p:nvPr>
        </p:nvSpPr>
        <p:spPr/>
        <p:txBody>
          <a:bodyPr/>
          <a:lstStyle/>
          <a:p>
            <a:fld id="{D5D44707-119B-44F9-B4EF-732FDCBD6A21}" type="slidenum">
              <a:rPr lang="en-GB" smtClean="0"/>
              <a:pPr/>
              <a:t>13</a:t>
            </a:fld>
            <a:endParaRPr lang="en-GB"/>
          </a:p>
        </p:txBody>
      </p:sp>
      <p:pic>
        <p:nvPicPr>
          <p:cNvPr id="5" name="Picture 4"/>
          <p:cNvPicPr>
            <a:picLocks noChangeAspect="1"/>
          </p:cNvPicPr>
          <p:nvPr/>
        </p:nvPicPr>
        <p:blipFill>
          <a:blip r:embed="rId3"/>
          <a:stretch>
            <a:fillRect/>
          </a:stretch>
        </p:blipFill>
        <p:spPr>
          <a:xfrm>
            <a:off x="2627784" y="188640"/>
            <a:ext cx="6282066" cy="6532835"/>
          </a:xfrm>
          <a:prstGeom prst="rect">
            <a:avLst/>
          </a:prstGeom>
        </p:spPr>
      </p:pic>
    </p:spTree>
    <p:extLst>
      <p:ext uri="{BB962C8B-B14F-4D97-AF65-F5344CB8AC3E}">
        <p14:creationId xmlns:p14="http://schemas.microsoft.com/office/powerpoint/2010/main" val="165922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Complex Interrelationships of Trends</a:t>
            </a:r>
            <a:endParaRPr lang="en-US" dirty="0"/>
          </a:p>
        </p:txBody>
      </p:sp>
      <p:sp>
        <p:nvSpPr>
          <p:cNvPr id="3" name="Content Placeholder 2"/>
          <p:cNvSpPr>
            <a:spLocks noGrp="1"/>
          </p:cNvSpPr>
          <p:nvPr>
            <p:ph idx="1"/>
          </p:nvPr>
        </p:nvSpPr>
        <p:spPr>
          <a:xfrm>
            <a:off x="457200" y="1523925"/>
            <a:ext cx="8229600" cy="4929411"/>
          </a:xfrm>
        </p:spPr>
        <p:txBody>
          <a:bodyPr/>
          <a:lstStyle/>
          <a:p>
            <a:r>
              <a:rPr lang="en-GB" sz="2400" i="1" dirty="0"/>
              <a:t>“Well I couldn’t get down to two or </a:t>
            </a:r>
            <a:r>
              <a:rPr lang="en-GB" sz="2400" i="1" dirty="0" smtClean="0"/>
              <a:t>three [trends]…I </a:t>
            </a:r>
            <a:r>
              <a:rPr lang="en-GB" sz="2400" i="1" dirty="0"/>
              <a:t>always start by thinking about what is going on in teaching in my own institution what is going on in research and then you know I can’t help thinking about technology and changing student behaviour and rising costs…but more and more I find it really difficult to work out what to put my attention to, what is the most important and </a:t>
            </a:r>
            <a:r>
              <a:rPr lang="en-GB" sz="2400" b="1" i="1" dirty="0"/>
              <a:t>there is so many things competing for attention</a:t>
            </a:r>
            <a:r>
              <a:rPr lang="en-GB" sz="2400" i="1" dirty="0"/>
              <a:t>.” (Library Manager</a:t>
            </a:r>
            <a:r>
              <a:rPr lang="en-GB" sz="2400" i="1" dirty="0" smtClean="0"/>
              <a:t>)</a:t>
            </a:r>
          </a:p>
          <a:p>
            <a:endParaRPr lang="en-GB" sz="2400" i="1" dirty="0"/>
          </a:p>
          <a:p>
            <a:r>
              <a:rPr lang="en-GB" sz="2400" i="1" dirty="0" smtClean="0"/>
              <a:t>“…</a:t>
            </a:r>
            <a:r>
              <a:rPr lang="en-GB" sz="2400" b="1" i="1" dirty="0"/>
              <a:t>all those things and all those things coming together.</a:t>
            </a:r>
            <a:r>
              <a:rPr lang="en-GB" sz="2400" i="1" dirty="0"/>
              <a:t>” (Library Commentator)</a:t>
            </a:r>
          </a:p>
          <a:p>
            <a:endParaRPr lang="en-US" dirty="0"/>
          </a:p>
        </p:txBody>
      </p:sp>
      <p:sp>
        <p:nvSpPr>
          <p:cNvPr id="4" name="Slide Number Placeholder 3"/>
          <p:cNvSpPr>
            <a:spLocks noGrp="1"/>
          </p:cNvSpPr>
          <p:nvPr>
            <p:ph type="sldNum" sz="quarter" idx="12"/>
          </p:nvPr>
        </p:nvSpPr>
        <p:spPr/>
        <p:txBody>
          <a:bodyPr/>
          <a:lstStyle/>
          <a:p>
            <a:fld id="{D5D44707-119B-44F9-B4EF-732FDCBD6A21}" type="slidenum">
              <a:rPr lang="en-GB" smtClean="0"/>
              <a:pPr/>
              <a:t>14</a:t>
            </a:fld>
            <a:endParaRPr lang="en-GB"/>
          </a:p>
        </p:txBody>
      </p:sp>
    </p:spTree>
    <p:extLst>
      <p:ext uri="{BB962C8B-B14F-4D97-AF65-F5344CB8AC3E}">
        <p14:creationId xmlns:p14="http://schemas.microsoft.com/office/powerpoint/2010/main" val="355449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Nexuses</a:t>
            </a:r>
            <a:endParaRPr lang="en-US" dirty="0"/>
          </a:p>
        </p:txBody>
      </p:sp>
      <p:sp>
        <p:nvSpPr>
          <p:cNvPr id="7" name="Content Placeholder 6"/>
          <p:cNvSpPr>
            <a:spLocks noGrp="1"/>
          </p:cNvSpPr>
          <p:nvPr>
            <p:ph idx="1"/>
          </p:nvPr>
        </p:nvSpPr>
        <p:spPr>
          <a:xfrm>
            <a:off x="457200" y="2437706"/>
            <a:ext cx="8229600" cy="3688457"/>
          </a:xfrm>
        </p:spPr>
        <p:txBody>
          <a:bodyPr>
            <a:normAutofit/>
          </a:bodyPr>
          <a:lstStyle/>
          <a:p>
            <a:pPr marL="0" indent="0">
              <a:spcAft>
                <a:spcPts val="600"/>
              </a:spcAft>
              <a:buNone/>
            </a:pPr>
            <a:r>
              <a:rPr lang="en-GB" sz="2800" dirty="0" smtClean="0"/>
              <a:t>Nexuses emerging from our analysis:</a:t>
            </a:r>
          </a:p>
          <a:p>
            <a:r>
              <a:rPr lang="en-GB" sz="2800" dirty="0" smtClean="0"/>
              <a:t>Nexus 1: </a:t>
            </a:r>
            <a:r>
              <a:rPr lang="en-GB" sz="2800" b="1" dirty="0" err="1" smtClean="0"/>
              <a:t>Datafied</a:t>
            </a:r>
            <a:r>
              <a:rPr lang="en-GB" sz="2800" b="1" dirty="0" smtClean="0"/>
              <a:t> </a:t>
            </a:r>
            <a:r>
              <a:rPr lang="en-GB" sz="2800" b="1" dirty="0"/>
              <a:t>scholarship </a:t>
            </a:r>
          </a:p>
          <a:p>
            <a:r>
              <a:rPr lang="en-GB" sz="2800" dirty="0"/>
              <a:t>Nexus </a:t>
            </a:r>
            <a:r>
              <a:rPr lang="en-GB" sz="2800" dirty="0" smtClean="0"/>
              <a:t>2: </a:t>
            </a:r>
            <a:r>
              <a:rPr lang="en-GB" sz="2800" b="1" dirty="0" smtClean="0"/>
              <a:t>Connected </a:t>
            </a:r>
            <a:r>
              <a:rPr lang="en-GB" sz="2800" b="1" dirty="0"/>
              <a:t>learning</a:t>
            </a:r>
          </a:p>
          <a:p>
            <a:r>
              <a:rPr lang="en-GB" sz="2800" dirty="0"/>
              <a:t>Nexus </a:t>
            </a:r>
            <a:r>
              <a:rPr lang="en-GB" sz="2800" dirty="0" smtClean="0"/>
              <a:t>3: </a:t>
            </a:r>
            <a:r>
              <a:rPr lang="en-GB" sz="2800" b="1" dirty="0" smtClean="0"/>
              <a:t>Service-oriented </a:t>
            </a:r>
            <a:r>
              <a:rPr lang="en-GB" sz="2800" b="1" dirty="0"/>
              <a:t>libraries </a:t>
            </a:r>
          </a:p>
          <a:p>
            <a:r>
              <a:rPr lang="en-GB" sz="2800" dirty="0"/>
              <a:t>Nexus </a:t>
            </a:r>
            <a:r>
              <a:rPr lang="en-GB" sz="2800" dirty="0" smtClean="0"/>
              <a:t>4: </a:t>
            </a:r>
            <a:r>
              <a:rPr lang="en-GB" sz="2800" b="1" dirty="0" smtClean="0"/>
              <a:t>Blurred </a:t>
            </a:r>
            <a:r>
              <a:rPr lang="en-GB" sz="2800" b="1" dirty="0"/>
              <a:t>identities</a:t>
            </a:r>
          </a:p>
          <a:p>
            <a:r>
              <a:rPr lang="en-GB" sz="2800" dirty="0"/>
              <a:t>Nexus </a:t>
            </a:r>
            <a:r>
              <a:rPr lang="en-GB" sz="2800" dirty="0" smtClean="0"/>
              <a:t>5: </a:t>
            </a:r>
            <a:r>
              <a:rPr lang="en-GB" sz="2800" b="1" dirty="0" smtClean="0"/>
              <a:t>Intensified </a:t>
            </a:r>
            <a:r>
              <a:rPr lang="en-GB" sz="2800" b="1" dirty="0"/>
              <a:t>contextual pressures</a:t>
            </a:r>
          </a:p>
          <a:p>
            <a:pPr marL="0" indent="0">
              <a:buNone/>
            </a:pPr>
            <a:endParaRPr lang="en-US" sz="2800" dirty="0"/>
          </a:p>
        </p:txBody>
      </p:sp>
      <p:sp>
        <p:nvSpPr>
          <p:cNvPr id="5" name="Slide Number Placeholder 4"/>
          <p:cNvSpPr>
            <a:spLocks noGrp="1"/>
          </p:cNvSpPr>
          <p:nvPr>
            <p:ph type="sldNum" sz="quarter" idx="12"/>
          </p:nvPr>
        </p:nvSpPr>
        <p:spPr/>
        <p:txBody>
          <a:bodyPr/>
          <a:lstStyle/>
          <a:p>
            <a:fld id="{D5D44707-119B-44F9-B4EF-732FDCBD6A21}" type="slidenum">
              <a:rPr lang="en-GB" smtClean="0"/>
              <a:t>15</a:t>
            </a:fld>
            <a:endParaRPr lang="en-GB"/>
          </a:p>
        </p:txBody>
      </p:sp>
      <p:sp>
        <p:nvSpPr>
          <p:cNvPr id="8" name="TextBox 7"/>
          <p:cNvSpPr txBox="1"/>
          <p:nvPr/>
        </p:nvSpPr>
        <p:spPr>
          <a:xfrm>
            <a:off x="539552" y="1124744"/>
            <a:ext cx="8147248" cy="1077218"/>
          </a:xfrm>
          <a:prstGeom prst="rect">
            <a:avLst/>
          </a:prstGeom>
          <a:noFill/>
          <a:ln>
            <a:solidFill>
              <a:srgbClr val="002060"/>
            </a:solidFill>
          </a:ln>
        </p:spPr>
        <p:txBody>
          <a:bodyPr wrap="square" rtlCol="0">
            <a:spAutoFit/>
          </a:bodyPr>
          <a:lstStyle/>
          <a:p>
            <a:r>
              <a:rPr lang="en-GB" sz="3200" i="1" dirty="0">
                <a:solidFill>
                  <a:srgbClr val="002060"/>
                </a:solidFill>
              </a:rPr>
              <a:t>It is often a nexus of different trends that brings significant change</a:t>
            </a:r>
          </a:p>
        </p:txBody>
      </p:sp>
    </p:spTree>
    <p:extLst>
      <p:ext uri="{BB962C8B-B14F-4D97-AF65-F5344CB8AC3E}">
        <p14:creationId xmlns:p14="http://schemas.microsoft.com/office/powerpoint/2010/main" val="211132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Nexuses</a:t>
            </a:r>
            <a:endParaRPr lang="en-US" dirty="0"/>
          </a:p>
        </p:txBody>
      </p:sp>
      <p:sp>
        <p:nvSpPr>
          <p:cNvPr id="3" name="Content Placeholder 2"/>
          <p:cNvSpPr>
            <a:spLocks noGrp="1"/>
          </p:cNvSpPr>
          <p:nvPr>
            <p:ph idx="1"/>
          </p:nvPr>
        </p:nvSpPr>
        <p:spPr/>
        <p:txBody>
          <a:bodyPr>
            <a:noAutofit/>
          </a:bodyPr>
          <a:lstStyle/>
          <a:p>
            <a:pPr lvl="0"/>
            <a:r>
              <a:rPr lang="en-GB" sz="2200" b="1" dirty="0"/>
              <a:t>Nexus 1: ‘</a:t>
            </a:r>
            <a:r>
              <a:rPr lang="en-GB" sz="2200" b="1" dirty="0" err="1"/>
              <a:t>Datafied</a:t>
            </a:r>
            <a:r>
              <a:rPr lang="en-GB" sz="2200" b="1" dirty="0"/>
              <a:t>’ scholarship</a:t>
            </a:r>
            <a:r>
              <a:rPr lang="en-GB" sz="2200" dirty="0"/>
              <a:t> </a:t>
            </a:r>
            <a:endParaRPr lang="en-GB" sz="2200" dirty="0" smtClean="0"/>
          </a:p>
          <a:p>
            <a:pPr lvl="1"/>
            <a:r>
              <a:rPr lang="en-GB" sz="1800" dirty="0" smtClean="0"/>
              <a:t>Research </a:t>
            </a:r>
            <a:r>
              <a:rPr lang="en-GB" sz="1800" dirty="0"/>
              <a:t>increasingly underpinned by large datasets and digital artefacts, involving open, networked, algorithmically-driven systems</a:t>
            </a:r>
            <a:endParaRPr lang="en-US" sz="1800" dirty="0"/>
          </a:p>
          <a:p>
            <a:pPr lvl="0"/>
            <a:r>
              <a:rPr lang="en-GB" sz="2200" b="1" dirty="0"/>
              <a:t>Nexus 2: Connected learning</a:t>
            </a:r>
            <a:r>
              <a:rPr lang="en-GB" sz="2200" dirty="0"/>
              <a:t> </a:t>
            </a:r>
            <a:endParaRPr lang="en-GB" sz="2200" dirty="0" smtClean="0"/>
          </a:p>
          <a:p>
            <a:pPr lvl="1"/>
            <a:r>
              <a:rPr lang="en-GB" sz="1800" dirty="0" smtClean="0"/>
              <a:t>New </a:t>
            </a:r>
            <a:r>
              <a:rPr lang="en-GB" sz="1800" dirty="0"/>
              <a:t>pedagogies supported by technology-enabled flexible learning</a:t>
            </a:r>
            <a:endParaRPr lang="en-US" sz="1800" dirty="0"/>
          </a:p>
          <a:p>
            <a:pPr lvl="0"/>
            <a:r>
              <a:rPr lang="en-GB" sz="2200" b="1" dirty="0"/>
              <a:t>Nexus 3: Service-oriented libraries</a:t>
            </a:r>
            <a:r>
              <a:rPr lang="en-GB" sz="2200" dirty="0"/>
              <a:t> </a:t>
            </a:r>
            <a:endParaRPr lang="en-GB" sz="2200" dirty="0" smtClean="0"/>
          </a:p>
          <a:p>
            <a:pPr lvl="1"/>
            <a:r>
              <a:rPr lang="en-GB" sz="1800" dirty="0" smtClean="0"/>
              <a:t>Libraries </a:t>
            </a:r>
            <a:r>
              <a:rPr lang="en-GB" sz="1800" dirty="0"/>
              <a:t>shifting their strategic emphasis from collections to services</a:t>
            </a:r>
            <a:endParaRPr lang="en-US" sz="1800" dirty="0"/>
          </a:p>
          <a:p>
            <a:pPr lvl="0"/>
            <a:r>
              <a:rPr lang="en-GB" sz="2200" b="1" dirty="0"/>
              <a:t>Nexus 4: Blurred identities</a:t>
            </a:r>
            <a:r>
              <a:rPr lang="en-GB" sz="2200" dirty="0"/>
              <a:t> </a:t>
            </a:r>
            <a:endParaRPr lang="en-GB" sz="2200" dirty="0" smtClean="0"/>
          </a:p>
          <a:p>
            <a:pPr lvl="1"/>
            <a:r>
              <a:rPr lang="en-GB" sz="1800" dirty="0" smtClean="0"/>
              <a:t>Boundaries </a:t>
            </a:r>
            <a:r>
              <a:rPr lang="en-GB" sz="1800" dirty="0"/>
              <a:t>between professional groups and services being broken down with more collaboration and new skills development</a:t>
            </a:r>
            <a:endParaRPr lang="en-US" sz="1800" dirty="0"/>
          </a:p>
          <a:p>
            <a:pPr lvl="0"/>
            <a:r>
              <a:rPr lang="en-GB" sz="2200" b="1" dirty="0"/>
              <a:t>Nexus 5: Intensified contextual </a:t>
            </a:r>
            <a:r>
              <a:rPr lang="en-GB" sz="2200" b="1" dirty="0" smtClean="0"/>
              <a:t>pressures</a:t>
            </a:r>
            <a:r>
              <a:rPr lang="en-GB" sz="2200" dirty="0" smtClean="0"/>
              <a:t> </a:t>
            </a:r>
          </a:p>
          <a:p>
            <a:pPr lvl="1"/>
            <a:r>
              <a:rPr lang="en-GB" sz="1800" dirty="0" smtClean="0"/>
              <a:t>A </a:t>
            </a:r>
            <a:r>
              <a:rPr lang="en-GB" sz="1800" dirty="0"/>
              <a:t>myriad of political, economic and other pressures creating demands on higher education and libraries</a:t>
            </a:r>
            <a:endParaRPr lang="en-US" sz="1800" dirty="0"/>
          </a:p>
          <a:p>
            <a:endParaRPr lang="en-US" sz="2000" dirty="0"/>
          </a:p>
        </p:txBody>
      </p:sp>
      <p:sp>
        <p:nvSpPr>
          <p:cNvPr id="4" name="Slide Number Placeholder 3"/>
          <p:cNvSpPr>
            <a:spLocks noGrp="1"/>
          </p:cNvSpPr>
          <p:nvPr>
            <p:ph type="sldNum" sz="quarter" idx="12"/>
          </p:nvPr>
        </p:nvSpPr>
        <p:spPr/>
        <p:txBody>
          <a:bodyPr/>
          <a:lstStyle/>
          <a:p>
            <a:fld id="{D5D44707-119B-44F9-B4EF-732FDCBD6A21}" type="slidenum">
              <a:rPr lang="en-GB" smtClean="0"/>
              <a:pPr/>
              <a:t>16</a:t>
            </a:fld>
            <a:endParaRPr lang="en-GB"/>
          </a:p>
        </p:txBody>
      </p:sp>
    </p:spTree>
    <p:extLst>
      <p:ext uri="{BB962C8B-B14F-4D97-AF65-F5344CB8AC3E}">
        <p14:creationId xmlns:p14="http://schemas.microsoft.com/office/powerpoint/2010/main" val="101357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Report</a:t>
            </a:r>
            <a:endParaRPr lang="en-US" dirty="0"/>
          </a:p>
        </p:txBody>
      </p:sp>
      <p:sp>
        <p:nvSpPr>
          <p:cNvPr id="3" name="Content Placeholder 2"/>
          <p:cNvSpPr>
            <a:spLocks noGrp="1"/>
          </p:cNvSpPr>
          <p:nvPr>
            <p:ph sz="half" idx="1"/>
          </p:nvPr>
        </p:nvSpPr>
        <p:spPr>
          <a:xfrm>
            <a:off x="5796135" y="1268760"/>
            <a:ext cx="2896683" cy="4857403"/>
          </a:xfrm>
        </p:spPr>
        <p:txBody>
          <a:bodyPr>
            <a:normAutofit/>
          </a:bodyPr>
          <a:lstStyle/>
          <a:p>
            <a:pPr marL="0" indent="0">
              <a:buNone/>
            </a:pPr>
            <a:endParaRPr lang="en-GB" sz="2200" dirty="0" smtClean="0"/>
          </a:p>
        </p:txBody>
      </p:sp>
      <p:sp>
        <p:nvSpPr>
          <p:cNvPr id="5" name="Content Placeholder 4"/>
          <p:cNvSpPr>
            <a:spLocks noGrp="1"/>
          </p:cNvSpPr>
          <p:nvPr>
            <p:ph sz="half" idx="2"/>
          </p:nvPr>
        </p:nvSpPr>
        <p:spPr>
          <a:xfrm>
            <a:off x="529208" y="1268759"/>
            <a:ext cx="4978896" cy="4857403"/>
          </a:xfrm>
          <a:ln>
            <a:solidFill>
              <a:srgbClr val="002060"/>
            </a:solidFill>
          </a:ln>
        </p:spPr>
        <p:txBody>
          <a:bodyPr>
            <a:noAutofit/>
          </a:bodyPr>
          <a:lstStyle/>
          <a:p>
            <a:pPr marL="0" indent="0">
              <a:buNone/>
            </a:pPr>
            <a:r>
              <a:rPr lang="en-GB" b="1" dirty="0" smtClean="0"/>
              <a:t>Structure:</a:t>
            </a:r>
          </a:p>
          <a:p>
            <a:r>
              <a:rPr lang="en-GB" sz="2400" dirty="0" smtClean="0"/>
              <a:t>Identifying </a:t>
            </a:r>
            <a:r>
              <a:rPr lang="en-GB" sz="2400" dirty="0"/>
              <a:t>the </a:t>
            </a:r>
            <a:r>
              <a:rPr lang="en-GB" sz="2400" dirty="0" smtClean="0"/>
              <a:t>Trends</a:t>
            </a:r>
          </a:p>
          <a:p>
            <a:r>
              <a:rPr lang="en-GB" sz="2400" dirty="0" smtClean="0"/>
              <a:t>Recognising </a:t>
            </a:r>
            <a:r>
              <a:rPr lang="en-GB" sz="2400" dirty="0"/>
              <a:t>the Challenges and </a:t>
            </a:r>
            <a:r>
              <a:rPr lang="en-GB" sz="2400" dirty="0" smtClean="0"/>
              <a:t>Opportunities</a:t>
            </a:r>
          </a:p>
          <a:p>
            <a:r>
              <a:rPr lang="en-GB" sz="2400" dirty="0" smtClean="0"/>
              <a:t>Positioning </a:t>
            </a:r>
            <a:r>
              <a:rPr lang="en-GB" sz="2400" dirty="0"/>
              <a:t>the </a:t>
            </a:r>
            <a:r>
              <a:rPr lang="en-GB" sz="2400" dirty="0" smtClean="0"/>
              <a:t>Library</a:t>
            </a:r>
            <a:endParaRPr lang="en-GB" sz="2400" dirty="0"/>
          </a:p>
          <a:p>
            <a:r>
              <a:rPr lang="en-GB" sz="2400" dirty="0" smtClean="0"/>
              <a:t>Communicating </a:t>
            </a:r>
            <a:r>
              <a:rPr lang="en-GB" sz="2400" dirty="0"/>
              <a:t>and </a:t>
            </a:r>
            <a:r>
              <a:rPr lang="en-GB" sz="2400" dirty="0" smtClean="0"/>
              <a:t>Changing</a:t>
            </a:r>
            <a:endParaRPr lang="en-GB" sz="2400" dirty="0"/>
          </a:p>
          <a:p>
            <a:r>
              <a:rPr lang="en-GB" sz="2400" dirty="0" smtClean="0"/>
              <a:t>Questioning </a:t>
            </a:r>
            <a:r>
              <a:rPr lang="en-GB" sz="2400" dirty="0"/>
              <a:t>Old ‘Mantras’, Building New </a:t>
            </a:r>
            <a:r>
              <a:rPr lang="en-GB" sz="2400" dirty="0" smtClean="0"/>
              <a:t>Paradigms</a:t>
            </a:r>
          </a:p>
          <a:p>
            <a:r>
              <a:rPr lang="en-GB" sz="2400" dirty="0" smtClean="0"/>
              <a:t>Developing </a:t>
            </a:r>
            <a:r>
              <a:rPr lang="en-GB" sz="2400" dirty="0"/>
              <a:t>the Role of </a:t>
            </a:r>
            <a:r>
              <a:rPr lang="en-GB" sz="2400" dirty="0" smtClean="0"/>
              <a:t>SCONUL</a:t>
            </a:r>
            <a:endParaRPr lang="en-GB" sz="2400" dirty="0"/>
          </a:p>
          <a:p>
            <a:r>
              <a:rPr lang="en-GB" sz="2400" dirty="0" smtClean="0"/>
              <a:t>Conclusions </a:t>
            </a:r>
            <a:r>
              <a:rPr lang="en-GB" sz="2400" dirty="0"/>
              <a:t>and </a:t>
            </a:r>
            <a:r>
              <a:rPr lang="en-GB" sz="2400" dirty="0" smtClean="0"/>
              <a:t>Recommendations</a:t>
            </a:r>
            <a:endParaRPr lang="en-GB" sz="2400" dirty="0"/>
          </a:p>
          <a:p>
            <a:endParaRPr lang="en-US" sz="2400" dirty="0"/>
          </a:p>
        </p:txBody>
      </p:sp>
      <p:sp>
        <p:nvSpPr>
          <p:cNvPr id="4" name="Slide Number Placeholder 3"/>
          <p:cNvSpPr>
            <a:spLocks noGrp="1"/>
          </p:cNvSpPr>
          <p:nvPr>
            <p:ph type="sldNum" sz="quarter" idx="12"/>
          </p:nvPr>
        </p:nvSpPr>
        <p:spPr/>
        <p:txBody>
          <a:bodyPr/>
          <a:lstStyle/>
          <a:p>
            <a:fld id="{D5D44707-119B-44F9-B4EF-732FDCBD6A21}" type="slidenum">
              <a:rPr lang="en-GB" smtClean="0"/>
              <a:pPr/>
              <a:t>17</a:t>
            </a:fld>
            <a:endParaRPr lang="en-GB"/>
          </a:p>
        </p:txBody>
      </p:sp>
      <p:sp>
        <p:nvSpPr>
          <p:cNvPr id="6" name="Right Arrow 5"/>
          <p:cNvSpPr/>
          <p:nvPr/>
        </p:nvSpPr>
        <p:spPr>
          <a:xfrm rot="10800000">
            <a:off x="5621288" y="2420888"/>
            <a:ext cx="1368152" cy="43204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8759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Expecting Continuity?</a:t>
            </a:r>
            <a:endParaRPr lang="en-US" dirty="0"/>
          </a:p>
        </p:txBody>
      </p:sp>
      <p:pic>
        <p:nvPicPr>
          <p:cNvPr id="2" name="Content Placeholder 1"/>
          <p:cNvPicPr>
            <a:picLocks noGrp="1" noChangeAspect="1"/>
          </p:cNvPicPr>
          <p:nvPr>
            <p:ph idx="1"/>
          </p:nvPr>
        </p:nvPicPr>
        <p:blipFill>
          <a:blip r:embed="rId3"/>
          <a:stretch>
            <a:fillRect/>
          </a:stretch>
        </p:blipFill>
        <p:spPr>
          <a:xfrm>
            <a:off x="2734817" y="2650026"/>
            <a:ext cx="5956308" cy="2542252"/>
          </a:xfrm>
          <a:prstGeom prst="rect">
            <a:avLst/>
          </a:prstGeom>
        </p:spPr>
      </p:pic>
      <p:sp>
        <p:nvSpPr>
          <p:cNvPr id="5" name="Slide Number Placeholder 4"/>
          <p:cNvSpPr>
            <a:spLocks noGrp="1"/>
          </p:cNvSpPr>
          <p:nvPr>
            <p:ph type="sldNum" sz="quarter" idx="12"/>
          </p:nvPr>
        </p:nvSpPr>
        <p:spPr/>
        <p:txBody>
          <a:bodyPr/>
          <a:lstStyle/>
          <a:p>
            <a:fld id="{D5D44707-119B-44F9-B4EF-732FDCBD6A21}" type="slidenum">
              <a:rPr lang="en-GB" smtClean="0"/>
              <a:t>18</a:t>
            </a:fld>
            <a:endParaRPr lang="en-GB"/>
          </a:p>
        </p:txBody>
      </p:sp>
      <p:sp>
        <p:nvSpPr>
          <p:cNvPr id="8" name="TextBox 7"/>
          <p:cNvSpPr txBox="1"/>
          <p:nvPr/>
        </p:nvSpPr>
        <p:spPr>
          <a:xfrm>
            <a:off x="539552" y="1124744"/>
            <a:ext cx="8147248" cy="1200329"/>
          </a:xfrm>
          <a:prstGeom prst="rect">
            <a:avLst/>
          </a:prstGeom>
          <a:noFill/>
          <a:ln>
            <a:solidFill>
              <a:srgbClr val="002060"/>
            </a:solidFill>
          </a:ln>
        </p:spPr>
        <p:txBody>
          <a:bodyPr wrap="square" rtlCol="0">
            <a:spAutoFit/>
          </a:bodyPr>
          <a:lstStyle/>
          <a:p>
            <a:r>
              <a:rPr lang="en-GB" sz="2400" i="1" dirty="0">
                <a:solidFill>
                  <a:srgbClr val="002060"/>
                </a:solidFill>
              </a:rPr>
              <a:t>When we look at how our participants conceive of the library of the future, it looks for many very similar to what exists now</a:t>
            </a:r>
          </a:p>
        </p:txBody>
      </p:sp>
      <p:sp>
        <p:nvSpPr>
          <p:cNvPr id="3" name="TextBox 2"/>
          <p:cNvSpPr txBox="1"/>
          <p:nvPr/>
        </p:nvSpPr>
        <p:spPr>
          <a:xfrm>
            <a:off x="539552" y="2636912"/>
            <a:ext cx="2016224" cy="3477875"/>
          </a:xfrm>
          <a:prstGeom prst="rect">
            <a:avLst/>
          </a:prstGeom>
          <a:noFill/>
        </p:spPr>
        <p:txBody>
          <a:bodyPr wrap="square" rtlCol="0">
            <a:spAutoFit/>
          </a:bodyPr>
          <a:lstStyle/>
          <a:p>
            <a:r>
              <a:rPr lang="en-GB" sz="2200" dirty="0" smtClean="0">
                <a:solidFill>
                  <a:srgbClr val="002060"/>
                </a:solidFill>
              </a:rPr>
              <a:t>Most </a:t>
            </a:r>
            <a:r>
              <a:rPr lang="en-GB" sz="2200" dirty="0">
                <a:solidFill>
                  <a:srgbClr val="002060"/>
                </a:solidFill>
              </a:rPr>
              <a:t>library staff believe the library will continue to be a physical presence and there will be a separate building called the </a:t>
            </a:r>
            <a:r>
              <a:rPr lang="en-GB" sz="2200" dirty="0" smtClean="0">
                <a:solidFill>
                  <a:srgbClr val="002060"/>
                </a:solidFill>
              </a:rPr>
              <a:t>library</a:t>
            </a:r>
            <a:endParaRPr lang="en-US" sz="2200" dirty="0">
              <a:solidFill>
                <a:srgbClr val="002060"/>
              </a:solidFill>
            </a:endParaRPr>
          </a:p>
        </p:txBody>
      </p:sp>
      <p:sp>
        <p:nvSpPr>
          <p:cNvPr id="4" name="TextBox 3"/>
          <p:cNvSpPr txBox="1"/>
          <p:nvPr/>
        </p:nvSpPr>
        <p:spPr>
          <a:xfrm>
            <a:off x="2734817" y="5517232"/>
            <a:ext cx="5797623" cy="923330"/>
          </a:xfrm>
          <a:prstGeom prst="rect">
            <a:avLst/>
          </a:prstGeom>
          <a:noFill/>
        </p:spPr>
        <p:txBody>
          <a:bodyPr wrap="square" rtlCol="0">
            <a:spAutoFit/>
          </a:bodyPr>
          <a:lstStyle/>
          <a:p>
            <a:r>
              <a:rPr lang="en-GB" dirty="0">
                <a:solidFill>
                  <a:srgbClr val="002060"/>
                </a:solidFill>
              </a:rPr>
              <a:t>This view arguably shaped responses to many of the other issues we raised in our </a:t>
            </a:r>
            <a:r>
              <a:rPr lang="en-GB" dirty="0" smtClean="0">
                <a:solidFill>
                  <a:srgbClr val="002060"/>
                </a:solidFill>
              </a:rPr>
              <a:t>research</a:t>
            </a:r>
            <a:endParaRPr lang="en-GB" dirty="0">
              <a:solidFill>
                <a:srgbClr val="002060"/>
              </a:solidFill>
            </a:endParaRPr>
          </a:p>
          <a:p>
            <a:endParaRPr lang="en-US" dirty="0"/>
          </a:p>
        </p:txBody>
      </p:sp>
    </p:spTree>
    <p:extLst>
      <p:ext uri="{BB962C8B-B14F-4D97-AF65-F5344CB8AC3E}">
        <p14:creationId xmlns:p14="http://schemas.microsoft.com/office/powerpoint/2010/main" val="411712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Expecting Continuity?</a:t>
            </a:r>
            <a:endParaRPr lang="en-US" dirty="0"/>
          </a:p>
        </p:txBody>
      </p:sp>
      <p:sp>
        <p:nvSpPr>
          <p:cNvPr id="3" name="Content Placeholder 2"/>
          <p:cNvSpPr>
            <a:spLocks noGrp="1"/>
          </p:cNvSpPr>
          <p:nvPr>
            <p:ph idx="1"/>
          </p:nvPr>
        </p:nvSpPr>
        <p:spPr/>
        <p:txBody>
          <a:bodyPr/>
          <a:lstStyle/>
          <a:p>
            <a:r>
              <a:rPr lang="en-GB" sz="2400" i="1" dirty="0"/>
              <a:t>“</a:t>
            </a:r>
            <a:r>
              <a:rPr lang="en-GB" sz="2400" b="1" i="1" dirty="0"/>
              <a:t>They are still flocking into our buildings.</a:t>
            </a:r>
            <a:r>
              <a:rPr lang="en-GB" sz="2400" i="1" dirty="0"/>
              <a:t> And because that hasn’t changed over the last few years I don’t think it is going to change into the future unless something radically different happens.” (Library Manager)</a:t>
            </a:r>
          </a:p>
          <a:p>
            <a:endParaRPr lang="en-GB" sz="2400" i="1" dirty="0" smtClean="0"/>
          </a:p>
          <a:p>
            <a:r>
              <a:rPr lang="en-GB" sz="2400" i="1" dirty="0" smtClean="0"/>
              <a:t>“</a:t>
            </a:r>
            <a:r>
              <a:rPr lang="en-GB" sz="2400" b="1" i="1" dirty="0"/>
              <a:t>The actual things that people need libraries for is remarkably persistent.</a:t>
            </a:r>
            <a:r>
              <a:rPr lang="en-GB" sz="2400" i="1" dirty="0"/>
              <a:t> I think that what shifts are the different ways that that can be provided…and again just thinking about furniture the most flexible and effective piece of furniture in a library these days is a big table. And, there have been big tables in libraries since there have been libraries.” (Library Commentator)</a:t>
            </a:r>
          </a:p>
          <a:p>
            <a:endParaRPr lang="en-US" dirty="0"/>
          </a:p>
        </p:txBody>
      </p:sp>
      <p:sp>
        <p:nvSpPr>
          <p:cNvPr id="4" name="Slide Number Placeholder 3"/>
          <p:cNvSpPr>
            <a:spLocks noGrp="1"/>
          </p:cNvSpPr>
          <p:nvPr>
            <p:ph type="sldNum" sz="quarter" idx="12"/>
          </p:nvPr>
        </p:nvSpPr>
        <p:spPr/>
        <p:txBody>
          <a:bodyPr/>
          <a:lstStyle/>
          <a:p>
            <a:fld id="{D5D44707-119B-44F9-B4EF-732FDCBD6A21}" type="slidenum">
              <a:rPr lang="en-GB" smtClean="0"/>
              <a:pPr/>
              <a:t>19</a:t>
            </a:fld>
            <a:endParaRPr lang="en-GB"/>
          </a:p>
        </p:txBody>
      </p:sp>
    </p:spTree>
    <p:extLst>
      <p:ext uri="{BB962C8B-B14F-4D97-AF65-F5344CB8AC3E}">
        <p14:creationId xmlns:p14="http://schemas.microsoft.com/office/powerpoint/2010/main" val="198920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US" dirty="0"/>
          </a:p>
        </p:txBody>
      </p:sp>
      <p:sp>
        <p:nvSpPr>
          <p:cNvPr id="3" name="Content Placeholder 2"/>
          <p:cNvSpPr>
            <a:spLocks noGrp="1"/>
          </p:cNvSpPr>
          <p:nvPr>
            <p:ph idx="1"/>
          </p:nvPr>
        </p:nvSpPr>
        <p:spPr/>
        <p:txBody>
          <a:bodyPr>
            <a:normAutofit/>
          </a:bodyPr>
          <a:lstStyle/>
          <a:p>
            <a:pPr marL="457200" indent="-457200"/>
            <a:r>
              <a:rPr lang="en-GB" sz="2400" dirty="0" smtClean="0"/>
              <a:t>Research commissioned by Transformation </a:t>
            </a:r>
            <a:r>
              <a:rPr lang="en-GB" sz="2400" dirty="0"/>
              <a:t>Group of SCONUL </a:t>
            </a:r>
            <a:r>
              <a:rPr lang="en-GB" sz="2400" dirty="0" smtClean="0"/>
              <a:t>(Society of College, National and University Libraries)</a:t>
            </a:r>
          </a:p>
          <a:p>
            <a:pPr marL="457200" indent="-457200"/>
            <a:r>
              <a:rPr lang="en-GB" sz="2400" dirty="0" smtClean="0"/>
              <a:t>Brief to report on the future of the academic </a:t>
            </a:r>
            <a:r>
              <a:rPr lang="en-GB" sz="2400" dirty="0"/>
              <a:t>library for the next 10 </a:t>
            </a:r>
            <a:r>
              <a:rPr lang="en-GB" sz="2400" dirty="0" smtClean="0"/>
              <a:t>years</a:t>
            </a:r>
            <a:r>
              <a:rPr lang="en-GB" sz="2400" dirty="0"/>
              <a:t>, in the context of the decline in importance of the printed book and its repercussions for use of library space, development of services, and deployment of </a:t>
            </a:r>
            <a:r>
              <a:rPr lang="en-GB" sz="2400" dirty="0" smtClean="0"/>
              <a:t>staff</a:t>
            </a:r>
          </a:p>
          <a:p>
            <a:pPr marL="457200" indent="-457200"/>
            <a:r>
              <a:rPr lang="en-GB" sz="2400" dirty="0" smtClean="0"/>
              <a:t>Research carried out April-October 2017</a:t>
            </a:r>
          </a:p>
          <a:p>
            <a:pPr marL="457200" indent="-457200"/>
            <a:r>
              <a:rPr lang="en-GB" sz="2400" dirty="0" smtClean="0"/>
              <a:t>Report published December 2017</a:t>
            </a:r>
          </a:p>
          <a:p>
            <a:pPr marL="457200" indent="-457200"/>
            <a:r>
              <a:rPr lang="en-GB" sz="2400" dirty="0" smtClean="0"/>
              <a:t>Peer-reviewed journal articles currently in review</a:t>
            </a:r>
            <a:endParaRPr lang="en-US" sz="2400" dirty="0"/>
          </a:p>
        </p:txBody>
      </p:sp>
      <p:sp>
        <p:nvSpPr>
          <p:cNvPr id="4" name="Slide Number Placeholder 3"/>
          <p:cNvSpPr>
            <a:spLocks noGrp="1"/>
          </p:cNvSpPr>
          <p:nvPr>
            <p:ph type="sldNum" sz="quarter" idx="12"/>
          </p:nvPr>
        </p:nvSpPr>
        <p:spPr/>
        <p:txBody>
          <a:bodyPr/>
          <a:lstStyle/>
          <a:p>
            <a:fld id="{D5D44707-119B-44F9-B4EF-732FDCBD6A21}" type="slidenum">
              <a:rPr lang="en-GB" smtClean="0"/>
              <a:pPr/>
              <a:t>2</a:t>
            </a:fld>
            <a:endParaRPr lang="en-GB"/>
          </a:p>
        </p:txBody>
      </p:sp>
    </p:spTree>
    <p:extLst>
      <p:ext uri="{BB962C8B-B14F-4D97-AF65-F5344CB8AC3E}">
        <p14:creationId xmlns:p14="http://schemas.microsoft.com/office/powerpoint/2010/main" val="418293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Collections</a:t>
            </a:r>
            <a:endParaRPr lang="en-US" dirty="0"/>
          </a:p>
        </p:txBody>
      </p:sp>
      <p:sp>
        <p:nvSpPr>
          <p:cNvPr id="3" name="Content Placeholder 2"/>
          <p:cNvSpPr>
            <a:spLocks noGrp="1"/>
          </p:cNvSpPr>
          <p:nvPr>
            <p:ph idx="1"/>
          </p:nvPr>
        </p:nvSpPr>
        <p:spPr>
          <a:xfrm>
            <a:off x="446737" y="1054766"/>
            <a:ext cx="8229600" cy="1112987"/>
          </a:xfrm>
        </p:spPr>
        <p:txBody>
          <a:bodyPr>
            <a:normAutofit/>
          </a:bodyPr>
          <a:lstStyle/>
          <a:p>
            <a:pPr marL="0" indent="0">
              <a:buNone/>
            </a:pPr>
            <a:r>
              <a:rPr lang="en-GB" sz="2400" dirty="0"/>
              <a:t>L</a:t>
            </a:r>
            <a:r>
              <a:rPr lang="en-GB" sz="2400" dirty="0" smtClean="0"/>
              <a:t>ibraries </a:t>
            </a:r>
            <a:r>
              <a:rPr lang="en-GB" sz="2400" dirty="0"/>
              <a:t>are seen by many of our participants as continuing to house significant numbers of physical items </a:t>
            </a:r>
            <a:endParaRPr lang="en-US" sz="2400" dirty="0"/>
          </a:p>
        </p:txBody>
      </p:sp>
      <p:sp>
        <p:nvSpPr>
          <p:cNvPr id="4" name="Slide Number Placeholder 3"/>
          <p:cNvSpPr>
            <a:spLocks noGrp="1"/>
          </p:cNvSpPr>
          <p:nvPr>
            <p:ph type="sldNum" sz="quarter" idx="12"/>
          </p:nvPr>
        </p:nvSpPr>
        <p:spPr/>
        <p:txBody>
          <a:bodyPr/>
          <a:lstStyle/>
          <a:p>
            <a:fld id="{D5D44707-119B-44F9-B4EF-732FDCBD6A21}" type="slidenum">
              <a:rPr lang="en-GB" smtClean="0"/>
              <a:pPr/>
              <a:t>20</a:t>
            </a:fld>
            <a:endParaRPr lang="en-GB"/>
          </a:p>
        </p:txBody>
      </p:sp>
      <p:pic>
        <p:nvPicPr>
          <p:cNvPr id="5" name="Picture 4"/>
          <p:cNvPicPr>
            <a:picLocks noChangeAspect="1"/>
          </p:cNvPicPr>
          <p:nvPr/>
        </p:nvPicPr>
        <p:blipFill>
          <a:blip r:embed="rId3"/>
          <a:stretch>
            <a:fillRect/>
          </a:stretch>
        </p:blipFill>
        <p:spPr>
          <a:xfrm>
            <a:off x="611560" y="2134350"/>
            <a:ext cx="6290522" cy="3715078"/>
          </a:xfrm>
          <a:prstGeom prst="rect">
            <a:avLst/>
          </a:prstGeom>
        </p:spPr>
      </p:pic>
    </p:spTree>
    <p:extLst>
      <p:ext uri="{BB962C8B-B14F-4D97-AF65-F5344CB8AC3E}">
        <p14:creationId xmlns:p14="http://schemas.microsoft.com/office/powerpoint/2010/main" val="124925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Digital Shift</a:t>
            </a:r>
            <a:endParaRPr lang="en-US" dirty="0"/>
          </a:p>
        </p:txBody>
      </p:sp>
      <p:sp>
        <p:nvSpPr>
          <p:cNvPr id="7" name="Content Placeholder 6"/>
          <p:cNvSpPr>
            <a:spLocks noGrp="1"/>
          </p:cNvSpPr>
          <p:nvPr>
            <p:ph idx="1"/>
          </p:nvPr>
        </p:nvSpPr>
        <p:spPr>
          <a:xfrm>
            <a:off x="457200" y="2420888"/>
            <a:ext cx="8229600" cy="3705275"/>
          </a:xfrm>
        </p:spPr>
        <p:txBody>
          <a:bodyPr>
            <a:normAutofit/>
          </a:bodyPr>
          <a:lstStyle/>
          <a:p>
            <a:r>
              <a:rPr lang="en-GB" sz="2400" dirty="0" smtClean="0"/>
              <a:t>Balance between print and </a:t>
            </a:r>
            <a:r>
              <a:rPr lang="en-GB" sz="2400" dirty="0"/>
              <a:t>electronic changing but little consensus about when or where such change will </a:t>
            </a:r>
            <a:r>
              <a:rPr lang="en-GB" sz="2400" dirty="0" smtClean="0"/>
              <a:t>end</a:t>
            </a:r>
          </a:p>
          <a:p>
            <a:r>
              <a:rPr lang="en-GB" sz="2400" dirty="0" smtClean="0"/>
              <a:t>Some librarians see professional </a:t>
            </a:r>
            <a:r>
              <a:rPr lang="en-GB" sz="2400" dirty="0"/>
              <a:t>identity and the role of their library service </a:t>
            </a:r>
            <a:r>
              <a:rPr lang="en-GB" sz="2400" dirty="0" smtClean="0"/>
              <a:t>as intimately </a:t>
            </a:r>
            <a:r>
              <a:rPr lang="en-GB" sz="2400" dirty="0"/>
              <a:t>connected with the printed </a:t>
            </a:r>
            <a:r>
              <a:rPr lang="en-GB" sz="2400" dirty="0" smtClean="0"/>
              <a:t>book</a:t>
            </a:r>
          </a:p>
          <a:p>
            <a:r>
              <a:rPr lang="en-GB" sz="2400" dirty="0" smtClean="0"/>
              <a:t>Libraries could usefully set up discussions internally and with users to develop clearer strategies and policies on the print-electronic shift  </a:t>
            </a:r>
            <a:endParaRPr lang="en-US" sz="2400" dirty="0"/>
          </a:p>
        </p:txBody>
      </p:sp>
      <p:sp>
        <p:nvSpPr>
          <p:cNvPr id="5" name="Slide Number Placeholder 4"/>
          <p:cNvSpPr>
            <a:spLocks noGrp="1"/>
          </p:cNvSpPr>
          <p:nvPr>
            <p:ph type="sldNum" sz="quarter" idx="12"/>
          </p:nvPr>
        </p:nvSpPr>
        <p:spPr/>
        <p:txBody>
          <a:bodyPr/>
          <a:lstStyle/>
          <a:p>
            <a:fld id="{D5D44707-119B-44F9-B4EF-732FDCBD6A21}" type="slidenum">
              <a:rPr lang="en-GB" smtClean="0"/>
              <a:t>21</a:t>
            </a:fld>
            <a:endParaRPr lang="en-GB"/>
          </a:p>
        </p:txBody>
      </p:sp>
      <p:sp>
        <p:nvSpPr>
          <p:cNvPr id="8" name="TextBox 7"/>
          <p:cNvSpPr txBox="1"/>
          <p:nvPr/>
        </p:nvSpPr>
        <p:spPr>
          <a:xfrm>
            <a:off x="539552" y="1124744"/>
            <a:ext cx="8147248" cy="1200329"/>
          </a:xfrm>
          <a:prstGeom prst="rect">
            <a:avLst/>
          </a:prstGeom>
          <a:noFill/>
          <a:ln>
            <a:solidFill>
              <a:srgbClr val="002060"/>
            </a:solidFill>
          </a:ln>
        </p:spPr>
        <p:txBody>
          <a:bodyPr wrap="square" rtlCol="0">
            <a:spAutoFit/>
          </a:bodyPr>
          <a:lstStyle/>
          <a:p>
            <a:r>
              <a:rPr lang="en-GB" sz="2400" i="1" dirty="0">
                <a:solidFill>
                  <a:srgbClr val="002060"/>
                </a:solidFill>
              </a:rPr>
              <a:t>Libraries could usefully work towards greater clarity about the print-electronic shift and how it is being </a:t>
            </a:r>
            <a:r>
              <a:rPr lang="en-GB" sz="2400" i="1" dirty="0" err="1">
                <a:solidFill>
                  <a:srgbClr val="002060"/>
                </a:solidFill>
              </a:rPr>
              <a:t>strategised</a:t>
            </a:r>
            <a:r>
              <a:rPr lang="en-GB" sz="2400" i="1" dirty="0">
                <a:solidFill>
                  <a:srgbClr val="002060"/>
                </a:solidFill>
              </a:rPr>
              <a:t> and managed</a:t>
            </a:r>
          </a:p>
        </p:txBody>
      </p:sp>
    </p:spTree>
    <p:extLst>
      <p:ext uri="{BB962C8B-B14F-4D97-AF65-F5344CB8AC3E}">
        <p14:creationId xmlns:p14="http://schemas.microsoft.com/office/powerpoint/2010/main" val="236525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Virtual Places</a:t>
            </a:r>
            <a:endParaRPr lang="en-US" dirty="0"/>
          </a:p>
        </p:txBody>
      </p:sp>
      <p:sp>
        <p:nvSpPr>
          <p:cNvPr id="7" name="Content Placeholder 6"/>
          <p:cNvSpPr>
            <a:spLocks noGrp="1"/>
          </p:cNvSpPr>
          <p:nvPr>
            <p:ph idx="1"/>
          </p:nvPr>
        </p:nvSpPr>
        <p:spPr>
          <a:xfrm>
            <a:off x="457200" y="1942594"/>
            <a:ext cx="8229600" cy="3934678"/>
          </a:xfrm>
        </p:spPr>
        <p:txBody>
          <a:bodyPr>
            <a:noAutofit/>
          </a:bodyPr>
          <a:lstStyle/>
          <a:p>
            <a:r>
              <a:rPr lang="en-GB" sz="2200" dirty="0" smtClean="0"/>
              <a:t>Libraries </a:t>
            </a:r>
            <a:r>
              <a:rPr lang="en-GB" sz="2200" dirty="0"/>
              <a:t>have failed to create a </a:t>
            </a:r>
            <a:r>
              <a:rPr lang="en-GB" sz="2200" dirty="0" smtClean="0"/>
              <a:t>compelling </a:t>
            </a:r>
            <a:r>
              <a:rPr lang="en-GB" sz="2200" dirty="0"/>
              <a:t>digital </a:t>
            </a:r>
            <a:r>
              <a:rPr lang="en-GB" sz="2200" dirty="0" smtClean="0"/>
              <a:t>presence to match their physical spaces</a:t>
            </a:r>
          </a:p>
          <a:p>
            <a:pPr lvl="1"/>
            <a:r>
              <a:rPr lang="en-GB" sz="1600" i="1" dirty="0" smtClean="0"/>
              <a:t>“These </a:t>
            </a:r>
            <a:r>
              <a:rPr lang="en-GB" sz="1600" i="1" dirty="0"/>
              <a:t>social networking sites for scholars,…clearly scholars are feeling a </a:t>
            </a:r>
            <a:r>
              <a:rPr lang="en-GB" sz="1600" i="1" dirty="0" smtClean="0"/>
              <a:t>need to </a:t>
            </a:r>
            <a:r>
              <a:rPr lang="en-GB" sz="1600" i="1" dirty="0"/>
              <a:t>not just post their papers online and pull other papers off of line, they feel </a:t>
            </a:r>
            <a:r>
              <a:rPr lang="en-GB" sz="1600" i="1" dirty="0" smtClean="0"/>
              <a:t>the need </a:t>
            </a:r>
            <a:r>
              <a:rPr lang="en-GB" sz="1600" i="1" dirty="0"/>
              <a:t>to create some kind of community. I think the libraries again, </a:t>
            </a:r>
            <a:r>
              <a:rPr lang="en-GB" sz="1600" i="1" dirty="0" smtClean="0"/>
              <a:t>because…our goal </a:t>
            </a:r>
            <a:r>
              <a:rPr lang="en-GB" sz="1600" i="1" dirty="0"/>
              <a:t>is to advance knowledge and scholarship and ensure that it is available </a:t>
            </a:r>
            <a:r>
              <a:rPr lang="en-GB" sz="1600" i="1" dirty="0" smtClean="0"/>
              <a:t>for the </a:t>
            </a:r>
            <a:r>
              <a:rPr lang="en-GB" sz="1600" i="1" dirty="0"/>
              <a:t>future and so forth…, ours isn’t a profit motive, I think that…</a:t>
            </a:r>
            <a:r>
              <a:rPr lang="en-GB" sz="1600" b="1" i="1" dirty="0"/>
              <a:t>we would be </a:t>
            </a:r>
            <a:r>
              <a:rPr lang="en-GB" sz="1600" b="1" i="1" dirty="0" smtClean="0"/>
              <a:t>really smart </a:t>
            </a:r>
            <a:r>
              <a:rPr lang="en-GB" sz="1600" b="1" i="1" dirty="0"/>
              <a:t>to become players in that realm, in creating these sort of online </a:t>
            </a:r>
            <a:r>
              <a:rPr lang="en-GB" sz="1600" b="1" i="1" dirty="0" smtClean="0"/>
              <a:t>communities around </a:t>
            </a:r>
            <a:r>
              <a:rPr lang="en-GB" sz="1600" b="1" i="1" dirty="0"/>
              <a:t>the scholarship.</a:t>
            </a:r>
            <a:r>
              <a:rPr lang="en-GB" sz="1600" i="1" dirty="0"/>
              <a:t> I do think it is quite rare, I think that libraries have </a:t>
            </a:r>
            <a:r>
              <a:rPr lang="en-GB" sz="1600" i="1" dirty="0" smtClean="0"/>
              <a:t>tried things </a:t>
            </a:r>
            <a:r>
              <a:rPr lang="en-GB" sz="1600" i="1" dirty="0"/>
              <a:t>that haven’t…in terms of creating social interaction through their catalogue</a:t>
            </a:r>
            <a:r>
              <a:rPr lang="en-GB" sz="1600" i="1" dirty="0" smtClean="0"/>
              <a:t>, for </a:t>
            </a:r>
            <a:r>
              <a:rPr lang="en-GB" sz="1600" i="1" dirty="0"/>
              <a:t>example, or other things, kind of haven’t gone very far, and so they have </a:t>
            </a:r>
            <a:r>
              <a:rPr lang="en-GB" sz="1600" i="1" dirty="0" smtClean="0"/>
              <a:t>sort of </a:t>
            </a:r>
            <a:r>
              <a:rPr lang="en-GB" sz="1600" i="1" dirty="0"/>
              <a:t>retreated…but I hope and I expect that in the next 10 years there will be </a:t>
            </a:r>
            <a:r>
              <a:rPr lang="en-GB" sz="1600" i="1" dirty="0" smtClean="0"/>
              <a:t>more different </a:t>
            </a:r>
            <a:r>
              <a:rPr lang="en-GB" sz="1600" i="1" dirty="0"/>
              <a:t>experiments in that realm.” </a:t>
            </a:r>
            <a:r>
              <a:rPr lang="en-GB" sz="1600" i="1" dirty="0" smtClean="0"/>
              <a:t>(Library Manager)</a:t>
            </a:r>
          </a:p>
          <a:p>
            <a:r>
              <a:rPr lang="en-GB" sz="2200" dirty="0" smtClean="0"/>
              <a:t>This is likely to be challenging and would require extensive collaborations</a:t>
            </a:r>
            <a:endParaRPr lang="en-US" sz="2200" dirty="0"/>
          </a:p>
        </p:txBody>
      </p:sp>
      <p:sp>
        <p:nvSpPr>
          <p:cNvPr id="5" name="Slide Number Placeholder 4"/>
          <p:cNvSpPr>
            <a:spLocks noGrp="1"/>
          </p:cNvSpPr>
          <p:nvPr>
            <p:ph type="sldNum" sz="quarter" idx="12"/>
          </p:nvPr>
        </p:nvSpPr>
        <p:spPr/>
        <p:txBody>
          <a:bodyPr/>
          <a:lstStyle/>
          <a:p>
            <a:fld id="{D5D44707-119B-44F9-B4EF-732FDCBD6A21}" type="slidenum">
              <a:rPr lang="en-GB" smtClean="0"/>
              <a:t>22</a:t>
            </a:fld>
            <a:endParaRPr lang="en-GB"/>
          </a:p>
        </p:txBody>
      </p:sp>
      <p:sp>
        <p:nvSpPr>
          <p:cNvPr id="8" name="TextBox 7"/>
          <p:cNvSpPr txBox="1"/>
          <p:nvPr/>
        </p:nvSpPr>
        <p:spPr>
          <a:xfrm>
            <a:off x="539552" y="980728"/>
            <a:ext cx="8147248" cy="830997"/>
          </a:xfrm>
          <a:prstGeom prst="rect">
            <a:avLst/>
          </a:prstGeom>
          <a:noFill/>
          <a:ln>
            <a:solidFill>
              <a:srgbClr val="002060"/>
            </a:solidFill>
          </a:ln>
        </p:spPr>
        <p:txBody>
          <a:bodyPr wrap="square" rtlCol="0">
            <a:spAutoFit/>
          </a:bodyPr>
          <a:lstStyle/>
          <a:p>
            <a:r>
              <a:rPr lang="en-GB" sz="2400" i="1" dirty="0">
                <a:solidFill>
                  <a:srgbClr val="002060"/>
                </a:solidFill>
              </a:rPr>
              <a:t>Libraries are yet to create successful virtual ‘places’ to mirror the physical</a:t>
            </a:r>
          </a:p>
        </p:txBody>
      </p:sp>
    </p:spTree>
    <p:extLst>
      <p:ext uri="{BB962C8B-B14F-4D97-AF65-F5344CB8AC3E}">
        <p14:creationId xmlns:p14="http://schemas.microsoft.com/office/powerpoint/2010/main" val="24701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Collections to Services</a:t>
            </a:r>
            <a:endParaRPr lang="en-US" dirty="0"/>
          </a:p>
        </p:txBody>
      </p:sp>
      <p:sp>
        <p:nvSpPr>
          <p:cNvPr id="7" name="Content Placeholder 6"/>
          <p:cNvSpPr>
            <a:spLocks noGrp="1"/>
          </p:cNvSpPr>
          <p:nvPr>
            <p:ph idx="1"/>
          </p:nvPr>
        </p:nvSpPr>
        <p:spPr>
          <a:xfrm>
            <a:off x="457200" y="2492896"/>
            <a:ext cx="8229600" cy="3633267"/>
          </a:xfrm>
        </p:spPr>
        <p:txBody>
          <a:bodyPr>
            <a:normAutofit/>
          </a:bodyPr>
          <a:lstStyle/>
          <a:p>
            <a:r>
              <a:rPr lang="en-GB" sz="2000" i="1" dirty="0"/>
              <a:t>“[The library] will have to be much more used to </a:t>
            </a:r>
            <a:r>
              <a:rPr lang="en-GB" sz="2000" b="1" i="1" dirty="0"/>
              <a:t>providing a diversity of services</a:t>
            </a:r>
            <a:r>
              <a:rPr lang="en-GB" sz="2000" i="1" dirty="0"/>
              <a:t> based on a variety of contractual arrangements. They will have to see their collections as one service among others.” (Library Commentator</a:t>
            </a:r>
            <a:r>
              <a:rPr lang="en-GB" sz="2000" i="1" dirty="0" smtClean="0"/>
              <a:t>)</a:t>
            </a:r>
          </a:p>
          <a:p>
            <a:r>
              <a:rPr lang="en-GB" sz="2000" i="1" dirty="0"/>
              <a:t>“Libraries will face an important choice over the next several years as an institution of whether or not they want to continue to build their prestige around the size of their acquisitions budget, in which case their prestige will significantly decline in the centrality and importance …, or whether </a:t>
            </a:r>
            <a:r>
              <a:rPr lang="en-GB" sz="2000" b="1" i="1" dirty="0"/>
              <a:t>libraries want to position themselves as important to the knowledge creating task of the university</a:t>
            </a:r>
            <a:r>
              <a:rPr lang="en-GB" sz="2000" i="1" dirty="0"/>
              <a:t> in different ways.” (Non-Library Participant)</a:t>
            </a:r>
            <a:endParaRPr lang="en-US" sz="2000" i="1" dirty="0"/>
          </a:p>
        </p:txBody>
      </p:sp>
      <p:sp>
        <p:nvSpPr>
          <p:cNvPr id="5" name="Slide Number Placeholder 4"/>
          <p:cNvSpPr>
            <a:spLocks noGrp="1"/>
          </p:cNvSpPr>
          <p:nvPr>
            <p:ph type="sldNum" sz="quarter" idx="12"/>
          </p:nvPr>
        </p:nvSpPr>
        <p:spPr/>
        <p:txBody>
          <a:bodyPr/>
          <a:lstStyle/>
          <a:p>
            <a:fld id="{D5D44707-119B-44F9-B4EF-732FDCBD6A21}" type="slidenum">
              <a:rPr lang="en-GB" smtClean="0"/>
              <a:t>23</a:t>
            </a:fld>
            <a:endParaRPr lang="en-GB"/>
          </a:p>
        </p:txBody>
      </p:sp>
      <p:sp>
        <p:nvSpPr>
          <p:cNvPr id="8" name="TextBox 7"/>
          <p:cNvSpPr txBox="1"/>
          <p:nvPr/>
        </p:nvSpPr>
        <p:spPr>
          <a:xfrm>
            <a:off x="539552" y="1124744"/>
            <a:ext cx="8147248" cy="1200329"/>
          </a:xfrm>
          <a:prstGeom prst="rect">
            <a:avLst/>
          </a:prstGeom>
          <a:noFill/>
          <a:ln>
            <a:solidFill>
              <a:srgbClr val="002060"/>
            </a:solidFill>
          </a:ln>
        </p:spPr>
        <p:txBody>
          <a:bodyPr wrap="square" rtlCol="0">
            <a:spAutoFit/>
          </a:bodyPr>
          <a:lstStyle/>
          <a:p>
            <a:r>
              <a:rPr lang="en-GB" sz="2400" i="1" dirty="0">
                <a:solidFill>
                  <a:srgbClr val="002060"/>
                </a:solidFill>
              </a:rPr>
              <a:t>Interviewees agreed there is a need for libraries to shift from emphasising collections to services (or collections as one service)</a:t>
            </a:r>
          </a:p>
        </p:txBody>
      </p:sp>
    </p:spTree>
    <p:extLst>
      <p:ext uri="{BB962C8B-B14F-4D97-AF65-F5344CB8AC3E}">
        <p14:creationId xmlns:p14="http://schemas.microsoft.com/office/powerpoint/2010/main" val="300001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Inside-Out Libraries</a:t>
            </a:r>
            <a:endParaRPr lang="en-US" dirty="0"/>
          </a:p>
        </p:txBody>
      </p:sp>
      <p:sp>
        <p:nvSpPr>
          <p:cNvPr id="7" name="Content Placeholder 6"/>
          <p:cNvSpPr>
            <a:spLocks noGrp="1"/>
          </p:cNvSpPr>
          <p:nvPr>
            <p:ph idx="1"/>
          </p:nvPr>
        </p:nvSpPr>
        <p:spPr>
          <a:xfrm>
            <a:off x="457200" y="2191486"/>
            <a:ext cx="8229600" cy="3934678"/>
          </a:xfrm>
        </p:spPr>
        <p:txBody>
          <a:bodyPr>
            <a:noAutofit/>
          </a:bodyPr>
          <a:lstStyle/>
          <a:p>
            <a:r>
              <a:rPr lang="en-GB" sz="2000" dirty="0" smtClean="0"/>
              <a:t>“Outside-in”: traditional role of libraries – selecting and acquiring externally-produced materials and bringing them into the institution for internal users </a:t>
            </a:r>
          </a:p>
          <a:p>
            <a:r>
              <a:rPr lang="en-GB" sz="2000" dirty="0" smtClean="0"/>
              <a:t>“Inside-out”: taking </a:t>
            </a:r>
            <a:r>
              <a:rPr lang="en-GB" sz="2000" dirty="0"/>
              <a:t>i</a:t>
            </a:r>
            <a:r>
              <a:rPr lang="en-GB" sz="2000" dirty="0" smtClean="0"/>
              <a:t>nternally-produced resources and making them available to external users</a:t>
            </a:r>
          </a:p>
          <a:p>
            <a:r>
              <a:rPr lang="en-GB" sz="2000" dirty="0" smtClean="0"/>
              <a:t>Involvement in the “process” and “products” of research and learning</a:t>
            </a:r>
          </a:p>
          <a:p>
            <a:pPr lvl="1"/>
            <a:r>
              <a:rPr lang="en-GB" sz="1800" i="1" dirty="0"/>
              <a:t>“…it seems to me that there is going to be a role for many universities for the library to become </a:t>
            </a:r>
            <a:r>
              <a:rPr lang="en-GB" sz="1800" b="1" i="1" dirty="0"/>
              <a:t>the place where a lot of information in the university is disseminated from</a:t>
            </a:r>
            <a:r>
              <a:rPr lang="en-GB" sz="1800" i="1" dirty="0"/>
              <a:t> and that seems to be also to be a good thing.” (Non-Library Participant</a:t>
            </a:r>
            <a:r>
              <a:rPr lang="en-GB" sz="1800" i="1" dirty="0" smtClean="0"/>
              <a:t>)</a:t>
            </a:r>
          </a:p>
          <a:p>
            <a:r>
              <a:rPr lang="en-GB" sz="2000" dirty="0" smtClean="0"/>
              <a:t>This needs to be carefully negotiated with users in order not to be seen as constraining or </a:t>
            </a:r>
            <a:r>
              <a:rPr lang="en-GB" sz="2000" dirty="0" err="1" smtClean="0"/>
              <a:t>managerialist</a:t>
            </a:r>
            <a:endParaRPr lang="en-US" sz="2000" dirty="0"/>
          </a:p>
        </p:txBody>
      </p:sp>
      <p:sp>
        <p:nvSpPr>
          <p:cNvPr id="5" name="Slide Number Placeholder 4"/>
          <p:cNvSpPr>
            <a:spLocks noGrp="1"/>
          </p:cNvSpPr>
          <p:nvPr>
            <p:ph type="sldNum" sz="quarter" idx="12"/>
          </p:nvPr>
        </p:nvSpPr>
        <p:spPr/>
        <p:txBody>
          <a:bodyPr/>
          <a:lstStyle/>
          <a:p>
            <a:fld id="{D5D44707-119B-44F9-B4EF-732FDCBD6A21}" type="slidenum">
              <a:rPr lang="en-GB" smtClean="0"/>
              <a:t>24</a:t>
            </a:fld>
            <a:endParaRPr lang="en-GB" dirty="0"/>
          </a:p>
        </p:txBody>
      </p:sp>
      <p:sp>
        <p:nvSpPr>
          <p:cNvPr id="8" name="TextBox 7"/>
          <p:cNvSpPr txBox="1"/>
          <p:nvPr/>
        </p:nvSpPr>
        <p:spPr>
          <a:xfrm>
            <a:off x="539552" y="1124744"/>
            <a:ext cx="8147248" cy="830997"/>
          </a:xfrm>
          <a:prstGeom prst="rect">
            <a:avLst/>
          </a:prstGeom>
          <a:noFill/>
          <a:ln>
            <a:solidFill>
              <a:srgbClr val="002060"/>
            </a:solidFill>
          </a:ln>
        </p:spPr>
        <p:txBody>
          <a:bodyPr wrap="square" rtlCol="0">
            <a:spAutoFit/>
          </a:bodyPr>
          <a:lstStyle/>
          <a:p>
            <a:r>
              <a:rPr lang="en-GB" sz="2400" i="1" dirty="0">
                <a:solidFill>
                  <a:srgbClr val="002060"/>
                </a:solidFill>
              </a:rPr>
              <a:t>There is agreement that the ‘inside-out’ role of libraries needs to be increasingly important</a:t>
            </a:r>
          </a:p>
        </p:txBody>
      </p:sp>
    </p:spTree>
    <p:extLst>
      <p:ext uri="{BB962C8B-B14F-4D97-AF65-F5344CB8AC3E}">
        <p14:creationId xmlns:p14="http://schemas.microsoft.com/office/powerpoint/2010/main" val="337346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GB" dirty="0" smtClean="0"/>
              <a:t>Outside-In / Inside-Out Balance</a:t>
            </a:r>
            <a:endParaRPr lang="en-US" dirty="0"/>
          </a:p>
        </p:txBody>
      </p:sp>
      <p:sp>
        <p:nvSpPr>
          <p:cNvPr id="7" name="Content Placeholder 6"/>
          <p:cNvSpPr>
            <a:spLocks noGrp="1"/>
          </p:cNvSpPr>
          <p:nvPr>
            <p:ph idx="1"/>
          </p:nvPr>
        </p:nvSpPr>
        <p:spPr>
          <a:xfrm>
            <a:off x="457200" y="2077317"/>
            <a:ext cx="8229600" cy="4304011"/>
          </a:xfrm>
        </p:spPr>
        <p:txBody>
          <a:bodyPr>
            <a:normAutofit/>
          </a:bodyPr>
          <a:lstStyle/>
          <a:p>
            <a:r>
              <a:rPr lang="en-GB" sz="2400" dirty="0" smtClean="0"/>
              <a:t>Inside out role are likely to replace outside-in as long as libraries are purchasing and licensing resources</a:t>
            </a:r>
          </a:p>
          <a:p>
            <a:r>
              <a:rPr lang="en-GB" sz="2400" dirty="0"/>
              <a:t>Also, the balance will depend on institutional context of the </a:t>
            </a:r>
            <a:r>
              <a:rPr lang="en-GB" sz="2400" dirty="0" smtClean="0"/>
              <a:t>library:</a:t>
            </a:r>
            <a:endParaRPr lang="en-GB" sz="2800" dirty="0" smtClean="0"/>
          </a:p>
          <a:p>
            <a:pPr lvl="1"/>
            <a:r>
              <a:rPr lang="en-GB" sz="2000" i="1" dirty="0"/>
              <a:t>“I believe that research libraries in particular are going to pay a lot more attention to local assets. But you know I don’t buy that they are going to get out of the other role. Non-research libraries mostly don’t have any content to curate, except for teaching and learning materials.” (Library Commentator)</a:t>
            </a:r>
            <a:endParaRPr lang="en-GB" sz="2000" i="1" dirty="0" smtClean="0"/>
          </a:p>
          <a:p>
            <a:endParaRPr lang="en-US" sz="2400" dirty="0"/>
          </a:p>
        </p:txBody>
      </p:sp>
      <p:sp>
        <p:nvSpPr>
          <p:cNvPr id="5" name="Slide Number Placeholder 4"/>
          <p:cNvSpPr>
            <a:spLocks noGrp="1"/>
          </p:cNvSpPr>
          <p:nvPr>
            <p:ph type="sldNum" sz="quarter" idx="12"/>
          </p:nvPr>
        </p:nvSpPr>
        <p:spPr/>
        <p:txBody>
          <a:bodyPr/>
          <a:lstStyle/>
          <a:p>
            <a:fld id="{D5D44707-119B-44F9-B4EF-732FDCBD6A21}" type="slidenum">
              <a:rPr lang="en-GB" smtClean="0"/>
              <a:t>25</a:t>
            </a:fld>
            <a:endParaRPr lang="en-GB"/>
          </a:p>
        </p:txBody>
      </p:sp>
      <p:sp>
        <p:nvSpPr>
          <p:cNvPr id="8" name="TextBox 7"/>
          <p:cNvSpPr txBox="1"/>
          <p:nvPr/>
        </p:nvSpPr>
        <p:spPr>
          <a:xfrm>
            <a:off x="539552" y="1527175"/>
            <a:ext cx="8147248" cy="461665"/>
          </a:xfrm>
          <a:prstGeom prst="rect">
            <a:avLst/>
          </a:prstGeom>
          <a:noFill/>
          <a:ln>
            <a:solidFill>
              <a:srgbClr val="002060"/>
            </a:solidFill>
          </a:ln>
        </p:spPr>
        <p:txBody>
          <a:bodyPr wrap="square" rtlCol="0">
            <a:spAutoFit/>
          </a:bodyPr>
          <a:lstStyle/>
          <a:p>
            <a:r>
              <a:rPr lang="en-GB" sz="2400" i="1" dirty="0">
                <a:solidFill>
                  <a:srgbClr val="002060"/>
                </a:solidFill>
              </a:rPr>
              <a:t>But the ‘inside-out’ role will not replace the ‘outside-in’ role</a:t>
            </a:r>
          </a:p>
        </p:txBody>
      </p:sp>
    </p:spTree>
    <p:extLst>
      <p:ext uri="{BB962C8B-B14F-4D97-AF65-F5344CB8AC3E}">
        <p14:creationId xmlns:p14="http://schemas.microsoft.com/office/powerpoint/2010/main" val="197827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Discovery</a:t>
            </a:r>
            <a:endParaRPr lang="en-US" dirty="0"/>
          </a:p>
        </p:txBody>
      </p:sp>
      <p:sp>
        <p:nvSpPr>
          <p:cNvPr id="7" name="Content Placeholder 6"/>
          <p:cNvSpPr>
            <a:spLocks noGrp="1"/>
          </p:cNvSpPr>
          <p:nvPr>
            <p:ph idx="1"/>
          </p:nvPr>
        </p:nvSpPr>
        <p:spPr>
          <a:xfrm>
            <a:off x="457200" y="2060848"/>
            <a:ext cx="8229600" cy="4065316"/>
          </a:xfrm>
        </p:spPr>
        <p:txBody>
          <a:bodyPr>
            <a:normAutofit/>
          </a:bodyPr>
          <a:lstStyle/>
          <a:p>
            <a:r>
              <a:rPr lang="en-GB" sz="2400" dirty="0"/>
              <a:t>The library’s traditional role in discovery, delivered primarily through its catalogue(s), looks increasingly </a:t>
            </a:r>
            <a:r>
              <a:rPr lang="en-GB" sz="2400" dirty="0" smtClean="0"/>
              <a:t>insecure</a:t>
            </a:r>
          </a:p>
          <a:p>
            <a:r>
              <a:rPr lang="en-GB" sz="2400" dirty="0"/>
              <a:t>The value of libraries attempting to in some way compete with such network-level discovery services (something often implicit in library approaches) </a:t>
            </a:r>
            <a:r>
              <a:rPr lang="en-GB" sz="2400" dirty="0" smtClean="0"/>
              <a:t>seems doubtful</a:t>
            </a:r>
          </a:p>
          <a:p>
            <a:r>
              <a:rPr lang="en-GB" sz="2400" dirty="0" smtClean="0"/>
              <a:t>Greater </a:t>
            </a:r>
            <a:r>
              <a:rPr lang="en-GB" sz="2400" dirty="0"/>
              <a:t>emphasis should be placed on designing ways in which library content can be surfaced where users actually </a:t>
            </a:r>
            <a:r>
              <a:rPr lang="en-GB" sz="2400" dirty="0" smtClean="0"/>
              <a:t>are – “The  </a:t>
            </a:r>
            <a:r>
              <a:rPr lang="en-GB" sz="2400" dirty="0"/>
              <a:t>library in the life of the user” </a:t>
            </a:r>
          </a:p>
          <a:p>
            <a:endParaRPr lang="en-GB" sz="2400" dirty="0" smtClean="0"/>
          </a:p>
        </p:txBody>
      </p:sp>
      <p:sp>
        <p:nvSpPr>
          <p:cNvPr id="5" name="Slide Number Placeholder 4"/>
          <p:cNvSpPr>
            <a:spLocks noGrp="1"/>
          </p:cNvSpPr>
          <p:nvPr>
            <p:ph type="sldNum" sz="quarter" idx="12"/>
          </p:nvPr>
        </p:nvSpPr>
        <p:spPr/>
        <p:txBody>
          <a:bodyPr/>
          <a:lstStyle/>
          <a:p>
            <a:fld id="{D5D44707-119B-44F9-B4EF-732FDCBD6A21}" type="slidenum">
              <a:rPr lang="en-GB" smtClean="0"/>
              <a:t>26</a:t>
            </a:fld>
            <a:endParaRPr lang="en-GB" dirty="0"/>
          </a:p>
        </p:txBody>
      </p:sp>
      <p:sp>
        <p:nvSpPr>
          <p:cNvPr id="8" name="TextBox 7"/>
          <p:cNvSpPr txBox="1"/>
          <p:nvPr/>
        </p:nvSpPr>
        <p:spPr>
          <a:xfrm>
            <a:off x="539552" y="1124744"/>
            <a:ext cx="8147248" cy="830997"/>
          </a:xfrm>
          <a:prstGeom prst="rect">
            <a:avLst/>
          </a:prstGeom>
          <a:noFill/>
          <a:ln>
            <a:solidFill>
              <a:srgbClr val="002060"/>
            </a:solidFill>
          </a:ln>
        </p:spPr>
        <p:txBody>
          <a:bodyPr wrap="square" rtlCol="0">
            <a:spAutoFit/>
          </a:bodyPr>
          <a:lstStyle/>
          <a:p>
            <a:r>
              <a:rPr lang="en-GB" sz="2400" i="1" dirty="0">
                <a:solidFill>
                  <a:srgbClr val="002060"/>
                </a:solidFill>
              </a:rPr>
              <a:t>Participants thought the library’s role in discovery in a networked world needs greater clarification and focus</a:t>
            </a:r>
          </a:p>
        </p:txBody>
      </p:sp>
    </p:spTree>
    <p:extLst>
      <p:ext uri="{BB962C8B-B14F-4D97-AF65-F5344CB8AC3E}">
        <p14:creationId xmlns:p14="http://schemas.microsoft.com/office/powerpoint/2010/main" val="318554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Gaps and Innovation</a:t>
            </a:r>
            <a:endParaRPr lang="en-US" dirty="0"/>
          </a:p>
        </p:txBody>
      </p:sp>
      <p:sp>
        <p:nvSpPr>
          <p:cNvPr id="7" name="Content Placeholder 6"/>
          <p:cNvSpPr>
            <a:spLocks noGrp="1"/>
          </p:cNvSpPr>
          <p:nvPr>
            <p:ph idx="1"/>
          </p:nvPr>
        </p:nvSpPr>
        <p:spPr>
          <a:xfrm>
            <a:off x="457200" y="2060848"/>
            <a:ext cx="8229600" cy="2376264"/>
          </a:xfrm>
        </p:spPr>
        <p:txBody>
          <a:bodyPr>
            <a:normAutofit/>
          </a:bodyPr>
          <a:lstStyle/>
          <a:p>
            <a:r>
              <a:rPr lang="en-GB" sz="2400" dirty="0" smtClean="0"/>
              <a:t>​AI, TDM </a:t>
            </a:r>
            <a:r>
              <a:rPr lang="en-GB" sz="2400" dirty="0" err="1" smtClean="0"/>
              <a:t>etc</a:t>
            </a:r>
            <a:r>
              <a:rPr lang="en-GB" sz="2400" dirty="0" smtClean="0"/>
              <a:t> have the </a:t>
            </a:r>
            <a:r>
              <a:rPr lang="en-GB" sz="2400" dirty="0"/>
              <a:t>potential in many ways to replace the well-established methods of dissemination and discovery in the current </a:t>
            </a:r>
            <a:r>
              <a:rPr lang="en-GB" sz="2400" dirty="0" smtClean="0"/>
              <a:t>environment</a:t>
            </a:r>
            <a:endParaRPr lang="en-GB" sz="2400" dirty="0"/>
          </a:p>
          <a:p>
            <a:r>
              <a:rPr lang="en-GB" sz="2400" dirty="0" smtClean="0"/>
              <a:t>Academic SNSs </a:t>
            </a:r>
            <a:r>
              <a:rPr lang="en-GB" sz="2400" dirty="0"/>
              <a:t>now dwarf institutional repositories in terms of making copies of publications available openly on the </a:t>
            </a:r>
            <a:r>
              <a:rPr lang="en-GB" sz="2400" dirty="0" smtClean="0"/>
              <a:t>web</a:t>
            </a:r>
            <a:endParaRPr lang="en-GB" sz="2400" dirty="0"/>
          </a:p>
          <a:p>
            <a:r>
              <a:rPr lang="en-GB" sz="2400" dirty="0" smtClean="0"/>
              <a:t>Big </a:t>
            </a:r>
            <a:r>
              <a:rPr lang="en-GB" sz="2400" dirty="0"/>
              <a:t>global challenges of our time are around water, food and </a:t>
            </a:r>
            <a:r>
              <a:rPr lang="en-GB" sz="2400" dirty="0" smtClean="0"/>
              <a:t>energy</a:t>
            </a:r>
          </a:p>
          <a:p>
            <a:endParaRPr lang="en-GB" sz="2400" dirty="0"/>
          </a:p>
          <a:p>
            <a:endParaRPr lang="en-GB" sz="2400" dirty="0" smtClean="0"/>
          </a:p>
        </p:txBody>
      </p:sp>
      <p:sp>
        <p:nvSpPr>
          <p:cNvPr id="5" name="Slide Number Placeholder 4"/>
          <p:cNvSpPr>
            <a:spLocks noGrp="1"/>
          </p:cNvSpPr>
          <p:nvPr>
            <p:ph type="sldNum" sz="quarter" idx="12"/>
          </p:nvPr>
        </p:nvSpPr>
        <p:spPr/>
        <p:txBody>
          <a:bodyPr/>
          <a:lstStyle/>
          <a:p>
            <a:fld id="{D5D44707-119B-44F9-B4EF-732FDCBD6A21}" type="slidenum">
              <a:rPr lang="en-GB" smtClean="0"/>
              <a:t>27</a:t>
            </a:fld>
            <a:endParaRPr lang="en-GB" dirty="0"/>
          </a:p>
        </p:txBody>
      </p:sp>
      <p:sp>
        <p:nvSpPr>
          <p:cNvPr id="8" name="TextBox 7"/>
          <p:cNvSpPr txBox="1"/>
          <p:nvPr/>
        </p:nvSpPr>
        <p:spPr>
          <a:xfrm>
            <a:off x="539552" y="1124744"/>
            <a:ext cx="8147248" cy="830997"/>
          </a:xfrm>
          <a:prstGeom prst="rect">
            <a:avLst/>
          </a:prstGeom>
          <a:noFill/>
          <a:ln>
            <a:solidFill>
              <a:srgbClr val="002060"/>
            </a:solidFill>
          </a:ln>
        </p:spPr>
        <p:txBody>
          <a:bodyPr wrap="square" rtlCol="0">
            <a:spAutoFit/>
          </a:bodyPr>
          <a:lstStyle/>
          <a:p>
            <a:r>
              <a:rPr lang="en-GB" sz="2400" i="1" dirty="0">
                <a:solidFill>
                  <a:srgbClr val="002060"/>
                </a:solidFill>
              </a:rPr>
              <a:t>Apparent gaps in awareness about certain key trends need to be </a:t>
            </a:r>
            <a:r>
              <a:rPr lang="en-GB" sz="2400" i="1" dirty="0" smtClean="0">
                <a:solidFill>
                  <a:srgbClr val="002060"/>
                </a:solidFill>
              </a:rPr>
              <a:t>addressed</a:t>
            </a:r>
            <a:endParaRPr lang="en-GB" sz="2400" i="1" dirty="0">
              <a:solidFill>
                <a:srgbClr val="002060"/>
              </a:solidFill>
            </a:endParaRPr>
          </a:p>
        </p:txBody>
      </p:sp>
    </p:spTree>
    <p:extLst>
      <p:ext uri="{BB962C8B-B14F-4D97-AF65-F5344CB8AC3E}">
        <p14:creationId xmlns:p14="http://schemas.microsoft.com/office/powerpoint/2010/main" val="369505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GB" sz="2800" dirty="0" smtClean="0"/>
              <a:t>Isolation, Innovation, Long-Term Thinking </a:t>
            </a:r>
            <a:endParaRPr lang="en-US" sz="2800" dirty="0"/>
          </a:p>
        </p:txBody>
      </p:sp>
      <p:sp>
        <p:nvSpPr>
          <p:cNvPr id="7" name="Content Placeholder 6"/>
          <p:cNvSpPr>
            <a:spLocks noGrp="1"/>
          </p:cNvSpPr>
          <p:nvPr>
            <p:ph idx="1"/>
          </p:nvPr>
        </p:nvSpPr>
        <p:spPr>
          <a:xfrm>
            <a:off x="457200" y="2187451"/>
            <a:ext cx="8229600" cy="3096344"/>
          </a:xfrm>
        </p:spPr>
        <p:txBody>
          <a:bodyPr>
            <a:normAutofit/>
          </a:bodyPr>
          <a:lstStyle/>
          <a:p>
            <a:r>
              <a:rPr lang="en-GB" sz="2400" dirty="0" smtClean="0"/>
              <a:t>Libraries are seen as “isolated” from other professional groups</a:t>
            </a:r>
          </a:p>
          <a:p>
            <a:r>
              <a:rPr lang="en-GB" sz="2400" dirty="0"/>
              <a:t>Often focus on incremental rather than disruptive </a:t>
            </a:r>
            <a:r>
              <a:rPr lang="en-GB" sz="2400" dirty="0" smtClean="0"/>
              <a:t>change</a:t>
            </a:r>
          </a:p>
          <a:p>
            <a:r>
              <a:rPr lang="en-GB" sz="2400" i="1" dirty="0" smtClean="0"/>
              <a:t>“The </a:t>
            </a:r>
            <a:r>
              <a:rPr lang="en-GB" sz="2400" i="1" dirty="0"/>
              <a:t>library </a:t>
            </a:r>
            <a:r>
              <a:rPr lang="en-GB" sz="2400" i="1" dirty="0" smtClean="0"/>
              <a:t>[needs to be] a </a:t>
            </a:r>
            <a:r>
              <a:rPr lang="en-GB" sz="2400" i="1" dirty="0"/>
              <a:t>learning, adaptive and responsive organisation</a:t>
            </a:r>
            <a:r>
              <a:rPr lang="en-GB" sz="2400" i="1" dirty="0" smtClean="0"/>
              <a:t>” (Library Manager)</a:t>
            </a:r>
          </a:p>
          <a:p>
            <a:r>
              <a:rPr lang="en-GB" sz="2400" dirty="0" smtClean="0"/>
              <a:t>Part of this is thinking long-term</a:t>
            </a:r>
          </a:p>
          <a:p>
            <a:endParaRPr lang="en-GB" sz="2400" dirty="0"/>
          </a:p>
          <a:p>
            <a:endParaRPr lang="en-GB" sz="2400" dirty="0" smtClean="0"/>
          </a:p>
        </p:txBody>
      </p:sp>
      <p:sp>
        <p:nvSpPr>
          <p:cNvPr id="5" name="Slide Number Placeholder 4"/>
          <p:cNvSpPr>
            <a:spLocks noGrp="1"/>
          </p:cNvSpPr>
          <p:nvPr>
            <p:ph type="sldNum" sz="quarter" idx="12"/>
          </p:nvPr>
        </p:nvSpPr>
        <p:spPr/>
        <p:txBody>
          <a:bodyPr/>
          <a:lstStyle/>
          <a:p>
            <a:fld id="{D5D44707-119B-44F9-B4EF-732FDCBD6A21}" type="slidenum">
              <a:rPr lang="en-GB" smtClean="0"/>
              <a:t>28</a:t>
            </a:fld>
            <a:endParaRPr lang="en-GB" dirty="0"/>
          </a:p>
        </p:txBody>
      </p:sp>
      <p:sp>
        <p:nvSpPr>
          <p:cNvPr id="8" name="TextBox 7"/>
          <p:cNvSpPr txBox="1"/>
          <p:nvPr/>
        </p:nvSpPr>
        <p:spPr>
          <a:xfrm>
            <a:off x="539552" y="1251347"/>
            <a:ext cx="8147248" cy="830997"/>
          </a:xfrm>
          <a:prstGeom prst="rect">
            <a:avLst/>
          </a:prstGeom>
          <a:noFill/>
          <a:ln>
            <a:solidFill>
              <a:srgbClr val="002060"/>
            </a:solidFill>
          </a:ln>
        </p:spPr>
        <p:txBody>
          <a:bodyPr wrap="square" rtlCol="0">
            <a:spAutoFit/>
          </a:bodyPr>
          <a:lstStyle/>
          <a:p>
            <a:r>
              <a:rPr lang="en-GB" sz="2400" i="1" dirty="0">
                <a:solidFill>
                  <a:srgbClr val="002060"/>
                </a:solidFill>
              </a:rPr>
              <a:t>The view was expressed that the library profession would benefit from being more outward-looking</a:t>
            </a:r>
          </a:p>
        </p:txBody>
      </p:sp>
      <p:sp>
        <p:nvSpPr>
          <p:cNvPr id="9" name="TextBox 8"/>
          <p:cNvSpPr txBox="1"/>
          <p:nvPr/>
        </p:nvSpPr>
        <p:spPr>
          <a:xfrm>
            <a:off x="539552" y="4779739"/>
            <a:ext cx="8147248" cy="830997"/>
          </a:xfrm>
          <a:prstGeom prst="rect">
            <a:avLst/>
          </a:prstGeom>
          <a:noFill/>
          <a:ln>
            <a:solidFill>
              <a:srgbClr val="002060"/>
            </a:solidFill>
          </a:ln>
        </p:spPr>
        <p:txBody>
          <a:bodyPr wrap="square" rtlCol="0">
            <a:spAutoFit/>
          </a:bodyPr>
          <a:lstStyle/>
          <a:p>
            <a:r>
              <a:rPr lang="en-GB" sz="2400" i="1" dirty="0">
                <a:solidFill>
                  <a:srgbClr val="002060"/>
                </a:solidFill>
              </a:rPr>
              <a:t>Thinking long-term is an important part of recognising current challenges</a:t>
            </a:r>
          </a:p>
        </p:txBody>
      </p:sp>
      <p:sp>
        <p:nvSpPr>
          <p:cNvPr id="2" name="TextBox 1"/>
          <p:cNvSpPr txBox="1"/>
          <p:nvPr/>
        </p:nvSpPr>
        <p:spPr>
          <a:xfrm>
            <a:off x="568796" y="5694347"/>
            <a:ext cx="8118003" cy="830997"/>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solidFill>
                  <a:srgbClr val="002060"/>
                </a:solidFill>
                <a:latin typeface="Arial" panose="020B0604020202020204" pitchFamily="34" charset="0"/>
                <a:cs typeface="Arial" panose="020B0604020202020204" pitchFamily="34" charset="0"/>
              </a:rPr>
              <a:t>Libraries often constrained by 3-5 year planning windows</a:t>
            </a:r>
            <a:endParaRPr lang="en-US"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635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err="1" smtClean="0"/>
              <a:t>McDonaldisation</a:t>
            </a:r>
            <a:r>
              <a:rPr lang="en-GB" dirty="0" smtClean="0"/>
              <a:t>?</a:t>
            </a:r>
            <a:endParaRPr lang="en-US" dirty="0"/>
          </a:p>
        </p:txBody>
      </p:sp>
      <p:sp>
        <p:nvSpPr>
          <p:cNvPr id="7" name="Content Placeholder 6"/>
          <p:cNvSpPr>
            <a:spLocks noGrp="1"/>
          </p:cNvSpPr>
          <p:nvPr>
            <p:ph idx="1"/>
          </p:nvPr>
        </p:nvSpPr>
        <p:spPr>
          <a:xfrm>
            <a:off x="457200" y="2060848"/>
            <a:ext cx="8229600" cy="4065316"/>
          </a:xfrm>
        </p:spPr>
        <p:txBody>
          <a:bodyPr>
            <a:normAutofit/>
          </a:bodyPr>
          <a:lstStyle/>
          <a:p>
            <a:r>
              <a:rPr lang="en-GB" sz="2400" dirty="0" smtClean="0"/>
              <a:t>Library services </a:t>
            </a:r>
            <a:r>
              <a:rPr lang="en-GB" sz="2400" dirty="0"/>
              <a:t>often viewed in commodified way – libraries as businesses, users as customers, </a:t>
            </a:r>
            <a:r>
              <a:rPr lang="en-GB" sz="2400" dirty="0" err="1"/>
              <a:t>etc</a:t>
            </a:r>
            <a:endParaRPr lang="en-GB" sz="2400" dirty="0"/>
          </a:p>
          <a:p>
            <a:r>
              <a:rPr lang="en-GB" sz="2400" dirty="0" smtClean="0"/>
              <a:t>Growing </a:t>
            </a:r>
            <a:r>
              <a:rPr lang="en-GB" sz="2400" dirty="0"/>
              <a:t>importance of </a:t>
            </a:r>
            <a:r>
              <a:rPr lang="en-GB" sz="2400" dirty="0" err="1" smtClean="0"/>
              <a:t>managerialist</a:t>
            </a:r>
            <a:r>
              <a:rPr lang="en-GB" sz="2400" dirty="0" smtClean="0"/>
              <a:t> </a:t>
            </a:r>
            <a:r>
              <a:rPr lang="en-GB" sz="2400" dirty="0"/>
              <a:t>culture – </a:t>
            </a:r>
            <a:r>
              <a:rPr lang="en-GB" sz="2400" dirty="0" err="1"/>
              <a:t>metricisation</a:t>
            </a:r>
            <a:r>
              <a:rPr lang="en-GB" sz="2400" dirty="0"/>
              <a:t>, KPIs, </a:t>
            </a:r>
            <a:r>
              <a:rPr lang="en-GB" sz="2400" dirty="0" err="1" smtClean="0"/>
              <a:t>etc</a:t>
            </a:r>
            <a:endParaRPr lang="en-GB" sz="2400" dirty="0" smtClean="0"/>
          </a:p>
          <a:p>
            <a:r>
              <a:rPr lang="en-GB" sz="2400" dirty="0" smtClean="0"/>
              <a:t>Acceptance of the reality</a:t>
            </a:r>
            <a:r>
              <a:rPr lang="en-GB" sz="2400" dirty="0"/>
              <a:t>? </a:t>
            </a:r>
            <a:endParaRPr lang="en-GB" sz="2400" dirty="0" smtClean="0"/>
          </a:p>
          <a:p>
            <a:pPr lvl="1"/>
            <a:r>
              <a:rPr lang="en-GB" sz="2200" i="1" dirty="0" smtClean="0"/>
              <a:t>“We </a:t>
            </a:r>
            <a:r>
              <a:rPr lang="en-GB" sz="2200" i="1" dirty="0"/>
              <a:t>do run quite a </a:t>
            </a:r>
            <a:r>
              <a:rPr lang="en-GB" sz="2200" b="1" i="1" dirty="0"/>
              <a:t>business minded service</a:t>
            </a:r>
            <a:r>
              <a:rPr lang="en-GB" sz="2200" i="1" dirty="0"/>
              <a:t> </a:t>
            </a:r>
            <a:r>
              <a:rPr lang="en-GB" sz="2200" i="1" dirty="0" smtClean="0"/>
              <a:t>here…I </a:t>
            </a:r>
            <a:r>
              <a:rPr lang="en-GB" sz="2200" i="1" dirty="0"/>
              <a:t>have long ago given up being precious about </a:t>
            </a:r>
            <a:r>
              <a:rPr lang="en-GB" sz="2200" i="1" dirty="0" smtClean="0"/>
              <a:t>it” (Library Manager)</a:t>
            </a:r>
          </a:p>
          <a:p>
            <a:r>
              <a:rPr lang="en-GB" sz="2400" dirty="0" smtClean="0"/>
              <a:t>Resistance?</a:t>
            </a:r>
          </a:p>
        </p:txBody>
      </p:sp>
      <p:sp>
        <p:nvSpPr>
          <p:cNvPr id="5" name="Slide Number Placeholder 4"/>
          <p:cNvSpPr>
            <a:spLocks noGrp="1"/>
          </p:cNvSpPr>
          <p:nvPr>
            <p:ph type="sldNum" sz="quarter" idx="12"/>
          </p:nvPr>
        </p:nvSpPr>
        <p:spPr/>
        <p:txBody>
          <a:bodyPr/>
          <a:lstStyle/>
          <a:p>
            <a:fld id="{D5D44707-119B-44F9-B4EF-732FDCBD6A21}" type="slidenum">
              <a:rPr lang="en-GB" smtClean="0"/>
              <a:t>29</a:t>
            </a:fld>
            <a:endParaRPr lang="en-GB" dirty="0"/>
          </a:p>
        </p:txBody>
      </p:sp>
      <p:sp>
        <p:nvSpPr>
          <p:cNvPr id="8" name="TextBox 7"/>
          <p:cNvSpPr txBox="1"/>
          <p:nvPr/>
        </p:nvSpPr>
        <p:spPr>
          <a:xfrm>
            <a:off x="539552" y="1124744"/>
            <a:ext cx="8147248" cy="830997"/>
          </a:xfrm>
          <a:prstGeom prst="rect">
            <a:avLst/>
          </a:prstGeom>
          <a:noFill/>
          <a:ln>
            <a:solidFill>
              <a:srgbClr val="002060"/>
            </a:solidFill>
          </a:ln>
        </p:spPr>
        <p:txBody>
          <a:bodyPr wrap="square" rtlCol="0">
            <a:spAutoFit/>
          </a:bodyPr>
          <a:lstStyle/>
          <a:p>
            <a:r>
              <a:rPr lang="en-GB" sz="2400" i="1" dirty="0">
                <a:solidFill>
                  <a:srgbClr val="002060"/>
                </a:solidFill>
              </a:rPr>
              <a:t>There are contrasting attitudes to the claim that libraries are being ‘</a:t>
            </a:r>
            <a:r>
              <a:rPr lang="en-GB" sz="2400" i="1" dirty="0" err="1">
                <a:solidFill>
                  <a:srgbClr val="002060"/>
                </a:solidFill>
              </a:rPr>
              <a:t>McDonaldised</a:t>
            </a:r>
            <a:r>
              <a:rPr lang="en-GB" sz="2400" i="1" dirty="0">
                <a:solidFill>
                  <a:srgbClr val="002060"/>
                </a:solidFill>
              </a:rPr>
              <a:t>’</a:t>
            </a:r>
          </a:p>
        </p:txBody>
      </p:sp>
    </p:spTree>
    <p:extLst>
      <p:ext uri="{BB962C8B-B14F-4D97-AF65-F5344CB8AC3E}">
        <p14:creationId xmlns:p14="http://schemas.microsoft.com/office/powerpoint/2010/main" val="291250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 Overview</a:t>
            </a: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763689" y="1484785"/>
            <a:ext cx="5760639" cy="4641378"/>
          </a:xfrm>
          <a:prstGeom prst="rect">
            <a:avLst/>
          </a:prstGeom>
        </p:spPr>
      </p:pic>
    </p:spTree>
    <p:extLst>
      <p:ext uri="{BB962C8B-B14F-4D97-AF65-F5344CB8AC3E}">
        <p14:creationId xmlns:p14="http://schemas.microsoft.com/office/powerpoint/2010/main" val="575988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Report</a:t>
            </a:r>
            <a:endParaRPr lang="en-US" dirty="0"/>
          </a:p>
        </p:txBody>
      </p:sp>
      <p:sp>
        <p:nvSpPr>
          <p:cNvPr id="3" name="Content Placeholder 2"/>
          <p:cNvSpPr>
            <a:spLocks noGrp="1"/>
          </p:cNvSpPr>
          <p:nvPr>
            <p:ph sz="half" idx="1"/>
          </p:nvPr>
        </p:nvSpPr>
        <p:spPr>
          <a:xfrm>
            <a:off x="5796135" y="1268760"/>
            <a:ext cx="2896683" cy="4857403"/>
          </a:xfrm>
        </p:spPr>
        <p:txBody>
          <a:bodyPr>
            <a:normAutofit/>
          </a:bodyPr>
          <a:lstStyle/>
          <a:p>
            <a:pPr marL="0" indent="0">
              <a:buNone/>
            </a:pPr>
            <a:endParaRPr lang="en-GB" sz="2200" dirty="0" smtClean="0"/>
          </a:p>
        </p:txBody>
      </p:sp>
      <p:sp>
        <p:nvSpPr>
          <p:cNvPr id="5" name="Content Placeholder 4"/>
          <p:cNvSpPr>
            <a:spLocks noGrp="1"/>
          </p:cNvSpPr>
          <p:nvPr>
            <p:ph sz="half" idx="2"/>
          </p:nvPr>
        </p:nvSpPr>
        <p:spPr>
          <a:xfrm>
            <a:off x="529208" y="1268759"/>
            <a:ext cx="4978896" cy="4857403"/>
          </a:xfrm>
          <a:ln>
            <a:solidFill>
              <a:srgbClr val="002060"/>
            </a:solidFill>
          </a:ln>
        </p:spPr>
        <p:txBody>
          <a:bodyPr>
            <a:noAutofit/>
          </a:bodyPr>
          <a:lstStyle/>
          <a:p>
            <a:pPr marL="0" indent="0">
              <a:buNone/>
            </a:pPr>
            <a:r>
              <a:rPr lang="en-GB" b="1" dirty="0" smtClean="0"/>
              <a:t>Structure:</a:t>
            </a:r>
          </a:p>
          <a:p>
            <a:r>
              <a:rPr lang="en-GB" sz="2400" dirty="0" smtClean="0"/>
              <a:t>Identifying </a:t>
            </a:r>
            <a:r>
              <a:rPr lang="en-GB" sz="2400" dirty="0"/>
              <a:t>the </a:t>
            </a:r>
            <a:r>
              <a:rPr lang="en-GB" sz="2400" dirty="0" smtClean="0"/>
              <a:t>Trends</a:t>
            </a:r>
          </a:p>
          <a:p>
            <a:r>
              <a:rPr lang="en-GB" sz="2400" dirty="0" smtClean="0"/>
              <a:t>Recognising </a:t>
            </a:r>
            <a:r>
              <a:rPr lang="en-GB" sz="2400" dirty="0"/>
              <a:t>the Challenges and </a:t>
            </a:r>
            <a:r>
              <a:rPr lang="en-GB" sz="2400" dirty="0" smtClean="0"/>
              <a:t>Opportunities</a:t>
            </a:r>
          </a:p>
          <a:p>
            <a:r>
              <a:rPr lang="en-GB" sz="2400" dirty="0" smtClean="0"/>
              <a:t>Positioning </a:t>
            </a:r>
            <a:r>
              <a:rPr lang="en-GB" sz="2400" dirty="0"/>
              <a:t>the </a:t>
            </a:r>
            <a:r>
              <a:rPr lang="en-GB" sz="2400" dirty="0" smtClean="0"/>
              <a:t>Library</a:t>
            </a:r>
            <a:endParaRPr lang="en-GB" sz="2400" dirty="0"/>
          </a:p>
          <a:p>
            <a:r>
              <a:rPr lang="en-GB" sz="2400" dirty="0" smtClean="0"/>
              <a:t>Communicating </a:t>
            </a:r>
            <a:r>
              <a:rPr lang="en-GB" sz="2400" dirty="0"/>
              <a:t>and </a:t>
            </a:r>
            <a:r>
              <a:rPr lang="en-GB" sz="2400" dirty="0" smtClean="0"/>
              <a:t>Changing</a:t>
            </a:r>
            <a:endParaRPr lang="en-GB" sz="2400" dirty="0"/>
          </a:p>
          <a:p>
            <a:r>
              <a:rPr lang="en-GB" sz="2400" dirty="0" smtClean="0"/>
              <a:t>Questioning </a:t>
            </a:r>
            <a:r>
              <a:rPr lang="en-GB" sz="2400" dirty="0"/>
              <a:t>Old ‘Mantras’, Building New </a:t>
            </a:r>
            <a:r>
              <a:rPr lang="en-GB" sz="2400" dirty="0" smtClean="0"/>
              <a:t>Paradigms</a:t>
            </a:r>
          </a:p>
          <a:p>
            <a:r>
              <a:rPr lang="en-GB" sz="2400" dirty="0" smtClean="0"/>
              <a:t>Developing </a:t>
            </a:r>
            <a:r>
              <a:rPr lang="en-GB" sz="2400" dirty="0"/>
              <a:t>the Role of </a:t>
            </a:r>
            <a:r>
              <a:rPr lang="en-GB" sz="2400" dirty="0" smtClean="0"/>
              <a:t>SCONUL</a:t>
            </a:r>
            <a:endParaRPr lang="en-GB" sz="2400" dirty="0"/>
          </a:p>
          <a:p>
            <a:r>
              <a:rPr lang="en-GB" sz="2400" dirty="0" smtClean="0"/>
              <a:t>Conclusions </a:t>
            </a:r>
            <a:r>
              <a:rPr lang="en-GB" sz="2400" dirty="0"/>
              <a:t>and </a:t>
            </a:r>
            <a:r>
              <a:rPr lang="en-GB" sz="2400" dirty="0" smtClean="0"/>
              <a:t>Recommendations</a:t>
            </a:r>
            <a:endParaRPr lang="en-GB" sz="2400" dirty="0"/>
          </a:p>
          <a:p>
            <a:endParaRPr lang="en-US" sz="2400" dirty="0"/>
          </a:p>
        </p:txBody>
      </p:sp>
      <p:sp>
        <p:nvSpPr>
          <p:cNvPr id="4" name="Slide Number Placeholder 3"/>
          <p:cNvSpPr>
            <a:spLocks noGrp="1"/>
          </p:cNvSpPr>
          <p:nvPr>
            <p:ph type="sldNum" sz="quarter" idx="12"/>
          </p:nvPr>
        </p:nvSpPr>
        <p:spPr/>
        <p:txBody>
          <a:bodyPr/>
          <a:lstStyle/>
          <a:p>
            <a:fld id="{D5D44707-119B-44F9-B4EF-732FDCBD6A21}" type="slidenum">
              <a:rPr lang="en-GB" smtClean="0"/>
              <a:pPr/>
              <a:t>30</a:t>
            </a:fld>
            <a:endParaRPr lang="en-GB"/>
          </a:p>
        </p:txBody>
      </p:sp>
      <p:sp>
        <p:nvSpPr>
          <p:cNvPr id="6" name="Right Arrow 5"/>
          <p:cNvSpPr/>
          <p:nvPr/>
        </p:nvSpPr>
        <p:spPr>
          <a:xfrm rot="10800000">
            <a:off x="5621288" y="2996953"/>
            <a:ext cx="1368152" cy="43204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953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The Need for Alignment</a:t>
            </a:r>
            <a:endParaRPr lang="en-US" dirty="0"/>
          </a:p>
        </p:txBody>
      </p:sp>
      <p:sp>
        <p:nvSpPr>
          <p:cNvPr id="7" name="Content Placeholder 6"/>
          <p:cNvSpPr>
            <a:spLocks noGrp="1"/>
          </p:cNvSpPr>
          <p:nvPr>
            <p:ph idx="1"/>
          </p:nvPr>
        </p:nvSpPr>
        <p:spPr>
          <a:xfrm>
            <a:off x="457200" y="2191486"/>
            <a:ext cx="8229600" cy="3934678"/>
          </a:xfrm>
        </p:spPr>
        <p:txBody>
          <a:bodyPr>
            <a:normAutofit/>
          </a:bodyPr>
          <a:lstStyle/>
          <a:p>
            <a:r>
              <a:rPr lang="en-GB" sz="2000" i="1" dirty="0"/>
              <a:t>“I mean fundamentally </a:t>
            </a:r>
            <a:r>
              <a:rPr lang="en-GB" sz="2000" b="1" i="1" dirty="0"/>
              <a:t>the library should absolutely be supporting and serving the institution, that first and foremost, that is its job</a:t>
            </a:r>
            <a:r>
              <a:rPr lang="en-GB" sz="2000" i="1" dirty="0"/>
              <a:t>, so anything that affects…the way that academics are conducting research, the way that the students are coming into the university, and the way that they are being taught and everything, it all should affect the library and if it doesn’t the library isn’t doing its [job]” (Library Manager)</a:t>
            </a:r>
          </a:p>
          <a:p>
            <a:r>
              <a:rPr lang="en-GB" sz="2000" i="1" dirty="0" smtClean="0"/>
              <a:t>“</a:t>
            </a:r>
            <a:r>
              <a:rPr lang="en-GB" sz="2000" i="1" dirty="0"/>
              <a:t>You don’t have libraries like that, that stand on their own and change over time like independent businesses or something. You have libraries that are part of institutions, and those institutions are going to change and </a:t>
            </a:r>
            <a:r>
              <a:rPr lang="en-GB" sz="2000" b="1" i="1" dirty="0"/>
              <a:t>the most important thing that will affect the library is what the institution requires of it.</a:t>
            </a:r>
            <a:r>
              <a:rPr lang="en-GB" sz="2000" i="1" dirty="0"/>
              <a:t>” (Library Commentator)</a:t>
            </a:r>
          </a:p>
        </p:txBody>
      </p:sp>
      <p:sp>
        <p:nvSpPr>
          <p:cNvPr id="5" name="Slide Number Placeholder 4"/>
          <p:cNvSpPr>
            <a:spLocks noGrp="1"/>
          </p:cNvSpPr>
          <p:nvPr>
            <p:ph type="sldNum" sz="quarter" idx="12"/>
          </p:nvPr>
        </p:nvSpPr>
        <p:spPr/>
        <p:txBody>
          <a:bodyPr/>
          <a:lstStyle/>
          <a:p>
            <a:fld id="{D5D44707-119B-44F9-B4EF-732FDCBD6A21}" type="slidenum">
              <a:rPr lang="en-GB" smtClean="0"/>
              <a:t>31</a:t>
            </a:fld>
            <a:endParaRPr lang="en-GB"/>
          </a:p>
        </p:txBody>
      </p:sp>
      <p:sp>
        <p:nvSpPr>
          <p:cNvPr id="8" name="TextBox 7"/>
          <p:cNvSpPr txBox="1"/>
          <p:nvPr/>
        </p:nvSpPr>
        <p:spPr>
          <a:xfrm>
            <a:off x="539552" y="1124744"/>
            <a:ext cx="8147248" cy="830997"/>
          </a:xfrm>
          <a:prstGeom prst="rect">
            <a:avLst/>
          </a:prstGeom>
          <a:noFill/>
          <a:ln>
            <a:solidFill>
              <a:srgbClr val="002060"/>
            </a:solidFill>
          </a:ln>
        </p:spPr>
        <p:txBody>
          <a:bodyPr wrap="square" rtlCol="0">
            <a:spAutoFit/>
          </a:bodyPr>
          <a:lstStyle/>
          <a:p>
            <a:r>
              <a:rPr lang="en-GB" sz="2400" i="1" dirty="0" smtClean="0">
                <a:solidFill>
                  <a:srgbClr val="002060"/>
                </a:solidFill>
              </a:rPr>
              <a:t>There </a:t>
            </a:r>
            <a:r>
              <a:rPr lang="en-GB" sz="2400" i="1" dirty="0">
                <a:solidFill>
                  <a:srgbClr val="002060"/>
                </a:solidFill>
              </a:rPr>
              <a:t>was widespread agreement that libraries need to align closely with their institution</a:t>
            </a:r>
          </a:p>
        </p:txBody>
      </p:sp>
    </p:spTree>
    <p:extLst>
      <p:ext uri="{BB962C8B-B14F-4D97-AF65-F5344CB8AC3E}">
        <p14:creationId xmlns:p14="http://schemas.microsoft.com/office/powerpoint/2010/main" val="344691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Alignment and the Institution</a:t>
            </a:r>
            <a:endParaRPr lang="en-US" dirty="0"/>
          </a:p>
        </p:txBody>
      </p:sp>
      <p:sp>
        <p:nvSpPr>
          <p:cNvPr id="7" name="Content Placeholder 6"/>
          <p:cNvSpPr>
            <a:spLocks noGrp="1"/>
          </p:cNvSpPr>
          <p:nvPr>
            <p:ph idx="1"/>
          </p:nvPr>
        </p:nvSpPr>
        <p:spPr>
          <a:xfrm>
            <a:off x="457200" y="2191486"/>
            <a:ext cx="8229600" cy="3934678"/>
          </a:xfrm>
        </p:spPr>
        <p:txBody>
          <a:bodyPr>
            <a:normAutofit/>
          </a:bodyPr>
          <a:lstStyle/>
          <a:p>
            <a:r>
              <a:rPr lang="en-GB" sz="2400" dirty="0" smtClean="0"/>
              <a:t>Major variations by type of institution might be expected to emerge but they did not </a:t>
            </a:r>
          </a:p>
          <a:p>
            <a:r>
              <a:rPr lang="en-GB" sz="2400" dirty="0" smtClean="0"/>
              <a:t>Libraries in teaching-led HEIs tended </a:t>
            </a:r>
            <a:r>
              <a:rPr lang="en-GB" sz="2400" dirty="0"/>
              <a:t>to emphasise the importance of the library’s provision of services such as “academic literacy/study skills”, and the </a:t>
            </a:r>
            <a:r>
              <a:rPr lang="en-GB" sz="2400" dirty="0" smtClean="0"/>
              <a:t>libraries in research-led HEIs “</a:t>
            </a:r>
            <a:r>
              <a:rPr lang="en-GB" sz="2400" dirty="0"/>
              <a:t>research data management”, but the levels of differentiation were </a:t>
            </a:r>
            <a:r>
              <a:rPr lang="en-GB" sz="2400" dirty="0" smtClean="0"/>
              <a:t>small</a:t>
            </a:r>
            <a:endParaRPr lang="en-GB" sz="2400" dirty="0"/>
          </a:p>
          <a:p>
            <a:endParaRPr lang="en-GB" sz="2000" dirty="0" smtClean="0"/>
          </a:p>
        </p:txBody>
      </p:sp>
      <p:sp>
        <p:nvSpPr>
          <p:cNvPr id="5" name="Slide Number Placeholder 4"/>
          <p:cNvSpPr>
            <a:spLocks noGrp="1"/>
          </p:cNvSpPr>
          <p:nvPr>
            <p:ph type="sldNum" sz="quarter" idx="12"/>
          </p:nvPr>
        </p:nvSpPr>
        <p:spPr/>
        <p:txBody>
          <a:bodyPr/>
          <a:lstStyle/>
          <a:p>
            <a:fld id="{D5D44707-119B-44F9-B4EF-732FDCBD6A21}" type="slidenum">
              <a:rPr lang="en-GB" smtClean="0"/>
              <a:t>32</a:t>
            </a:fld>
            <a:endParaRPr lang="en-GB"/>
          </a:p>
        </p:txBody>
      </p:sp>
      <p:sp>
        <p:nvSpPr>
          <p:cNvPr id="8" name="TextBox 7"/>
          <p:cNvSpPr txBox="1"/>
          <p:nvPr/>
        </p:nvSpPr>
        <p:spPr>
          <a:xfrm>
            <a:off x="539552" y="1124744"/>
            <a:ext cx="8147248" cy="830997"/>
          </a:xfrm>
          <a:prstGeom prst="rect">
            <a:avLst/>
          </a:prstGeom>
          <a:noFill/>
          <a:ln>
            <a:solidFill>
              <a:srgbClr val="002060"/>
            </a:solidFill>
          </a:ln>
        </p:spPr>
        <p:txBody>
          <a:bodyPr wrap="square" rtlCol="0">
            <a:spAutoFit/>
          </a:bodyPr>
          <a:lstStyle/>
          <a:p>
            <a:r>
              <a:rPr lang="en-GB" sz="2400" i="1" dirty="0">
                <a:solidFill>
                  <a:srgbClr val="002060"/>
                </a:solidFill>
              </a:rPr>
              <a:t>Major differences in priorities between institution types did not emerge in the data</a:t>
            </a:r>
          </a:p>
        </p:txBody>
      </p:sp>
    </p:spTree>
    <p:extLst>
      <p:ext uri="{BB962C8B-B14F-4D97-AF65-F5344CB8AC3E}">
        <p14:creationId xmlns:p14="http://schemas.microsoft.com/office/powerpoint/2010/main" val="361702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GB" sz="2800" dirty="0" smtClean="0"/>
              <a:t>Aligned Does not Mean ‘Reactive’</a:t>
            </a:r>
            <a:endParaRPr lang="en-US" sz="2800" dirty="0"/>
          </a:p>
        </p:txBody>
      </p:sp>
      <p:sp>
        <p:nvSpPr>
          <p:cNvPr id="7" name="Content Placeholder 6"/>
          <p:cNvSpPr>
            <a:spLocks noGrp="1"/>
          </p:cNvSpPr>
          <p:nvPr>
            <p:ph idx="1"/>
          </p:nvPr>
        </p:nvSpPr>
        <p:spPr>
          <a:xfrm>
            <a:off x="457200" y="2191486"/>
            <a:ext cx="8229600" cy="3934678"/>
          </a:xfrm>
        </p:spPr>
        <p:txBody>
          <a:bodyPr>
            <a:normAutofit/>
          </a:bodyPr>
          <a:lstStyle/>
          <a:p>
            <a:r>
              <a:rPr lang="en-GB" sz="1800" i="1" dirty="0"/>
              <a:t>“So it is about that </a:t>
            </a:r>
            <a:r>
              <a:rPr lang="en-GB" sz="1800" b="1" i="1" dirty="0"/>
              <a:t>balance</a:t>
            </a:r>
            <a:r>
              <a:rPr lang="en-GB" sz="1800" i="1" dirty="0"/>
              <a:t> of </a:t>
            </a:r>
            <a:r>
              <a:rPr lang="en-GB" sz="1800" b="1" i="1" dirty="0"/>
              <a:t>aligning</a:t>
            </a:r>
            <a:r>
              <a:rPr lang="en-GB" sz="1800" i="1" dirty="0"/>
              <a:t> with institutional objectives and creating a library service that is </a:t>
            </a:r>
            <a:r>
              <a:rPr lang="en-GB" sz="1800" b="1" i="1" dirty="0"/>
              <a:t>innovating</a:t>
            </a:r>
            <a:r>
              <a:rPr lang="en-GB" sz="1800" i="1" dirty="0"/>
              <a:t> and is right for today’s age…” (Non-Library Participant)</a:t>
            </a:r>
          </a:p>
          <a:p>
            <a:r>
              <a:rPr lang="en-GB" sz="1800" i="1" dirty="0"/>
              <a:t>“I think where you can see libraries that have been successful it is where library directors have adopted that sort of </a:t>
            </a:r>
            <a:r>
              <a:rPr lang="en-GB" sz="1800" b="1" i="1" dirty="0"/>
              <a:t>entrepreneurial </a:t>
            </a:r>
            <a:r>
              <a:rPr lang="en-GB" sz="1800" b="1" i="1" dirty="0" err="1"/>
              <a:t>mindset</a:t>
            </a:r>
            <a:r>
              <a:rPr lang="en-GB" sz="1800" b="1" i="1" dirty="0"/>
              <a:t> but have persuaded the institution of the direction</a:t>
            </a:r>
            <a:r>
              <a:rPr lang="en-GB" sz="1800" i="1" dirty="0"/>
              <a:t>. They have brought the institution along with them, they haven’t been doing stuff on the side and hoping that the institution will notice.” (Library Commentator)</a:t>
            </a:r>
          </a:p>
          <a:p>
            <a:r>
              <a:rPr lang="en-GB" sz="1800" i="1" dirty="0"/>
              <a:t>“But it is not just up to librarians to respond, I think </a:t>
            </a:r>
            <a:r>
              <a:rPr lang="en-GB" sz="1800" b="1" i="1" dirty="0"/>
              <a:t>librarians need to be driving and pushing</a:t>
            </a:r>
            <a:r>
              <a:rPr lang="en-GB" sz="1800" i="1" dirty="0"/>
              <a:t> these external factors along. So I think we need to be stepping up and making educators, researchers and students want to work in different ways and offer them different ways in which they can work. So I don’t think we should be passive in this, because never mind 10 years I mean 6 months something could change … but we really need to be on the front foot I don’t think you can be passive in this.” (Library Manager)</a:t>
            </a:r>
          </a:p>
          <a:p>
            <a:endParaRPr lang="en-GB" sz="2000" dirty="0" smtClean="0"/>
          </a:p>
        </p:txBody>
      </p:sp>
      <p:sp>
        <p:nvSpPr>
          <p:cNvPr id="5" name="Slide Number Placeholder 4"/>
          <p:cNvSpPr>
            <a:spLocks noGrp="1"/>
          </p:cNvSpPr>
          <p:nvPr>
            <p:ph type="sldNum" sz="quarter" idx="12"/>
          </p:nvPr>
        </p:nvSpPr>
        <p:spPr/>
        <p:txBody>
          <a:bodyPr/>
          <a:lstStyle/>
          <a:p>
            <a:fld id="{D5D44707-119B-44F9-B4EF-732FDCBD6A21}" type="slidenum">
              <a:rPr lang="en-GB" smtClean="0"/>
              <a:t>33</a:t>
            </a:fld>
            <a:endParaRPr lang="en-GB"/>
          </a:p>
        </p:txBody>
      </p:sp>
      <p:sp>
        <p:nvSpPr>
          <p:cNvPr id="8" name="TextBox 7"/>
          <p:cNvSpPr txBox="1"/>
          <p:nvPr/>
        </p:nvSpPr>
        <p:spPr>
          <a:xfrm>
            <a:off x="539552" y="1124744"/>
            <a:ext cx="8147248" cy="830997"/>
          </a:xfrm>
          <a:prstGeom prst="rect">
            <a:avLst/>
          </a:prstGeom>
          <a:noFill/>
          <a:ln>
            <a:solidFill>
              <a:srgbClr val="002060"/>
            </a:solidFill>
          </a:ln>
        </p:spPr>
        <p:txBody>
          <a:bodyPr wrap="square" rtlCol="0">
            <a:spAutoFit/>
          </a:bodyPr>
          <a:lstStyle/>
          <a:p>
            <a:r>
              <a:rPr lang="en-GB" sz="2400" i="1" dirty="0">
                <a:solidFill>
                  <a:srgbClr val="002060"/>
                </a:solidFill>
              </a:rPr>
              <a:t>Libraries should not be merely reactive – they have the ability to provide leadership in key areas in their institutions</a:t>
            </a:r>
          </a:p>
        </p:txBody>
      </p:sp>
    </p:spTree>
    <p:extLst>
      <p:ext uri="{BB962C8B-B14F-4D97-AF65-F5344CB8AC3E}">
        <p14:creationId xmlns:p14="http://schemas.microsoft.com/office/powerpoint/2010/main" val="4236713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Styles of Alignment</a:t>
            </a:r>
            <a:endParaRPr lang="en-US" dirty="0"/>
          </a:p>
        </p:txBody>
      </p:sp>
      <p:sp>
        <p:nvSpPr>
          <p:cNvPr id="7" name="Content Placeholder 6"/>
          <p:cNvSpPr>
            <a:spLocks noGrp="1"/>
          </p:cNvSpPr>
          <p:nvPr>
            <p:ph idx="1"/>
          </p:nvPr>
        </p:nvSpPr>
        <p:spPr>
          <a:xfrm>
            <a:off x="457200" y="2492896"/>
            <a:ext cx="8229600" cy="3633268"/>
          </a:xfrm>
        </p:spPr>
        <p:txBody>
          <a:bodyPr>
            <a:normAutofit/>
          </a:bodyPr>
          <a:lstStyle/>
          <a:p>
            <a:pPr marL="457200" indent="-457200">
              <a:buFont typeface="+mj-lt"/>
              <a:buAutoNum type="arabicPeriod"/>
            </a:pPr>
            <a:r>
              <a:rPr lang="en-GB" sz="2400" b="1" dirty="0" smtClean="0"/>
              <a:t>Service-provider</a:t>
            </a:r>
            <a:r>
              <a:rPr lang="en-GB" sz="2400" b="1" dirty="0"/>
              <a:t>:</a:t>
            </a:r>
            <a:r>
              <a:rPr lang="en-GB" sz="2400" dirty="0"/>
              <a:t> delivering key services and support activities required by users in line with institutional requirements, often at scale</a:t>
            </a:r>
          </a:p>
          <a:p>
            <a:pPr marL="457200" indent="-457200">
              <a:buFont typeface="+mj-lt"/>
              <a:buAutoNum type="arabicPeriod"/>
            </a:pPr>
            <a:r>
              <a:rPr lang="en-GB" sz="2400" b="1" dirty="0" smtClean="0"/>
              <a:t>Partner</a:t>
            </a:r>
            <a:r>
              <a:rPr lang="en-GB" sz="2400" b="1" dirty="0"/>
              <a:t>:</a:t>
            </a:r>
            <a:r>
              <a:rPr lang="en-GB" sz="2400" dirty="0"/>
              <a:t> working alongside users and other professional services organisations, often through projects or embedded working</a:t>
            </a:r>
          </a:p>
          <a:p>
            <a:pPr marL="457200" indent="-457200">
              <a:buFont typeface="+mj-lt"/>
              <a:buAutoNum type="arabicPeriod"/>
            </a:pPr>
            <a:r>
              <a:rPr lang="en-GB" sz="2400" b="1" dirty="0" smtClean="0"/>
              <a:t>Leader</a:t>
            </a:r>
            <a:r>
              <a:rPr lang="en-GB" sz="2400" b="1" dirty="0"/>
              <a:t>:</a:t>
            </a:r>
            <a:r>
              <a:rPr lang="en-GB" sz="2400" dirty="0"/>
              <a:t> innovating in new areas, persuading key stakeholders of the way forward and contributing to overall institutional strategy, creating and communicating a compelling vision</a:t>
            </a:r>
          </a:p>
          <a:p>
            <a:endParaRPr lang="en-GB" sz="2000" dirty="0" smtClean="0"/>
          </a:p>
        </p:txBody>
      </p:sp>
      <p:sp>
        <p:nvSpPr>
          <p:cNvPr id="5" name="Slide Number Placeholder 4"/>
          <p:cNvSpPr>
            <a:spLocks noGrp="1"/>
          </p:cNvSpPr>
          <p:nvPr>
            <p:ph type="sldNum" sz="quarter" idx="12"/>
          </p:nvPr>
        </p:nvSpPr>
        <p:spPr/>
        <p:txBody>
          <a:bodyPr/>
          <a:lstStyle/>
          <a:p>
            <a:fld id="{D5D44707-119B-44F9-B4EF-732FDCBD6A21}" type="slidenum">
              <a:rPr lang="en-GB" smtClean="0"/>
              <a:t>34</a:t>
            </a:fld>
            <a:endParaRPr lang="en-GB"/>
          </a:p>
        </p:txBody>
      </p:sp>
      <p:sp>
        <p:nvSpPr>
          <p:cNvPr id="8" name="TextBox 7"/>
          <p:cNvSpPr txBox="1"/>
          <p:nvPr/>
        </p:nvSpPr>
        <p:spPr>
          <a:xfrm>
            <a:off x="539552" y="1124744"/>
            <a:ext cx="8147248" cy="1200329"/>
          </a:xfrm>
          <a:prstGeom prst="rect">
            <a:avLst/>
          </a:prstGeom>
          <a:noFill/>
          <a:ln>
            <a:solidFill>
              <a:srgbClr val="002060"/>
            </a:solidFill>
          </a:ln>
        </p:spPr>
        <p:txBody>
          <a:bodyPr wrap="square" rtlCol="0">
            <a:spAutoFit/>
          </a:bodyPr>
          <a:lstStyle/>
          <a:p>
            <a:r>
              <a:rPr lang="en-GB" sz="2400" i="1" dirty="0">
                <a:solidFill>
                  <a:srgbClr val="002060"/>
                </a:solidFill>
              </a:rPr>
              <a:t>We propose that libraries need to position themselves in different styles of alignment in different contexts: service provider, partner and leader</a:t>
            </a:r>
          </a:p>
        </p:txBody>
      </p:sp>
    </p:spTree>
    <p:extLst>
      <p:ext uri="{BB962C8B-B14F-4D97-AF65-F5344CB8AC3E}">
        <p14:creationId xmlns:p14="http://schemas.microsoft.com/office/powerpoint/2010/main" val="393654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Report</a:t>
            </a:r>
            <a:endParaRPr lang="en-US" dirty="0"/>
          </a:p>
        </p:txBody>
      </p:sp>
      <p:sp>
        <p:nvSpPr>
          <p:cNvPr id="3" name="Content Placeholder 2"/>
          <p:cNvSpPr>
            <a:spLocks noGrp="1"/>
          </p:cNvSpPr>
          <p:nvPr>
            <p:ph sz="half" idx="1"/>
          </p:nvPr>
        </p:nvSpPr>
        <p:spPr>
          <a:xfrm>
            <a:off x="5796135" y="1268760"/>
            <a:ext cx="2896683" cy="4857403"/>
          </a:xfrm>
        </p:spPr>
        <p:txBody>
          <a:bodyPr>
            <a:normAutofit/>
          </a:bodyPr>
          <a:lstStyle/>
          <a:p>
            <a:pPr marL="0" indent="0">
              <a:buNone/>
            </a:pPr>
            <a:endParaRPr lang="en-GB" sz="2200" dirty="0" smtClean="0"/>
          </a:p>
        </p:txBody>
      </p:sp>
      <p:sp>
        <p:nvSpPr>
          <p:cNvPr id="5" name="Content Placeholder 4"/>
          <p:cNvSpPr>
            <a:spLocks noGrp="1"/>
          </p:cNvSpPr>
          <p:nvPr>
            <p:ph sz="half" idx="2"/>
          </p:nvPr>
        </p:nvSpPr>
        <p:spPr>
          <a:xfrm>
            <a:off x="529208" y="1268759"/>
            <a:ext cx="4978896" cy="4857403"/>
          </a:xfrm>
          <a:ln>
            <a:solidFill>
              <a:srgbClr val="002060"/>
            </a:solidFill>
          </a:ln>
        </p:spPr>
        <p:txBody>
          <a:bodyPr>
            <a:noAutofit/>
          </a:bodyPr>
          <a:lstStyle/>
          <a:p>
            <a:pPr marL="0" indent="0">
              <a:buNone/>
            </a:pPr>
            <a:r>
              <a:rPr lang="en-GB" b="1" dirty="0" smtClean="0"/>
              <a:t>Structure:</a:t>
            </a:r>
          </a:p>
          <a:p>
            <a:r>
              <a:rPr lang="en-GB" sz="2400" dirty="0" smtClean="0"/>
              <a:t>Identifying </a:t>
            </a:r>
            <a:r>
              <a:rPr lang="en-GB" sz="2400" dirty="0"/>
              <a:t>the </a:t>
            </a:r>
            <a:r>
              <a:rPr lang="en-GB" sz="2400" dirty="0" smtClean="0"/>
              <a:t>Trends</a:t>
            </a:r>
          </a:p>
          <a:p>
            <a:r>
              <a:rPr lang="en-GB" sz="2400" dirty="0" smtClean="0"/>
              <a:t>Recognising </a:t>
            </a:r>
            <a:r>
              <a:rPr lang="en-GB" sz="2400" dirty="0"/>
              <a:t>the Challenges and </a:t>
            </a:r>
            <a:r>
              <a:rPr lang="en-GB" sz="2400" dirty="0" smtClean="0"/>
              <a:t>Opportunities</a:t>
            </a:r>
          </a:p>
          <a:p>
            <a:r>
              <a:rPr lang="en-GB" sz="2400" dirty="0" smtClean="0"/>
              <a:t>Positioning </a:t>
            </a:r>
            <a:r>
              <a:rPr lang="en-GB" sz="2400" dirty="0"/>
              <a:t>the </a:t>
            </a:r>
            <a:r>
              <a:rPr lang="en-GB" sz="2400" dirty="0" smtClean="0"/>
              <a:t>Library</a:t>
            </a:r>
            <a:endParaRPr lang="en-GB" sz="2400" dirty="0"/>
          </a:p>
          <a:p>
            <a:r>
              <a:rPr lang="en-GB" sz="2400" dirty="0" smtClean="0"/>
              <a:t>Communicating </a:t>
            </a:r>
            <a:r>
              <a:rPr lang="en-GB" sz="2400" dirty="0"/>
              <a:t>and </a:t>
            </a:r>
            <a:r>
              <a:rPr lang="en-GB" sz="2400" dirty="0" smtClean="0"/>
              <a:t>Changing</a:t>
            </a:r>
            <a:endParaRPr lang="en-GB" sz="2400" dirty="0"/>
          </a:p>
          <a:p>
            <a:r>
              <a:rPr lang="en-GB" sz="2400" dirty="0" smtClean="0"/>
              <a:t>Questioning </a:t>
            </a:r>
            <a:r>
              <a:rPr lang="en-GB" sz="2400" dirty="0"/>
              <a:t>Old ‘Mantras’, Building New </a:t>
            </a:r>
            <a:r>
              <a:rPr lang="en-GB" sz="2400" dirty="0" smtClean="0"/>
              <a:t>Paradigms</a:t>
            </a:r>
          </a:p>
          <a:p>
            <a:r>
              <a:rPr lang="en-GB" sz="2400" dirty="0" smtClean="0"/>
              <a:t>Developing </a:t>
            </a:r>
            <a:r>
              <a:rPr lang="en-GB" sz="2400" dirty="0"/>
              <a:t>the Role of </a:t>
            </a:r>
            <a:r>
              <a:rPr lang="en-GB" sz="2400" dirty="0" smtClean="0"/>
              <a:t>SCONUL</a:t>
            </a:r>
            <a:endParaRPr lang="en-GB" sz="2400" dirty="0"/>
          </a:p>
          <a:p>
            <a:r>
              <a:rPr lang="en-GB" sz="2400" dirty="0" smtClean="0"/>
              <a:t>Conclusions </a:t>
            </a:r>
            <a:r>
              <a:rPr lang="en-GB" sz="2400" dirty="0"/>
              <a:t>and </a:t>
            </a:r>
            <a:r>
              <a:rPr lang="en-GB" sz="2400" dirty="0" smtClean="0"/>
              <a:t>Recommendations</a:t>
            </a:r>
            <a:endParaRPr lang="en-GB" sz="2400" dirty="0"/>
          </a:p>
          <a:p>
            <a:endParaRPr lang="en-US" sz="2400" dirty="0"/>
          </a:p>
        </p:txBody>
      </p:sp>
      <p:sp>
        <p:nvSpPr>
          <p:cNvPr id="4" name="Slide Number Placeholder 3"/>
          <p:cNvSpPr>
            <a:spLocks noGrp="1"/>
          </p:cNvSpPr>
          <p:nvPr>
            <p:ph type="sldNum" sz="quarter" idx="12"/>
          </p:nvPr>
        </p:nvSpPr>
        <p:spPr/>
        <p:txBody>
          <a:bodyPr/>
          <a:lstStyle/>
          <a:p>
            <a:fld id="{D5D44707-119B-44F9-B4EF-732FDCBD6A21}" type="slidenum">
              <a:rPr lang="en-GB" smtClean="0"/>
              <a:pPr/>
              <a:t>35</a:t>
            </a:fld>
            <a:endParaRPr lang="en-GB"/>
          </a:p>
        </p:txBody>
      </p:sp>
      <p:sp>
        <p:nvSpPr>
          <p:cNvPr id="6" name="Right Arrow 5"/>
          <p:cNvSpPr/>
          <p:nvPr/>
        </p:nvSpPr>
        <p:spPr>
          <a:xfrm rot="10800000">
            <a:off x="5621288" y="3501009"/>
            <a:ext cx="1368152" cy="43204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370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The Value of Libraries</a:t>
            </a:r>
            <a:endParaRPr lang="en-US" dirty="0"/>
          </a:p>
        </p:txBody>
      </p:sp>
      <p:sp>
        <p:nvSpPr>
          <p:cNvPr id="7" name="Content Placeholder 6"/>
          <p:cNvSpPr>
            <a:spLocks noGrp="1"/>
          </p:cNvSpPr>
          <p:nvPr>
            <p:ph idx="1"/>
          </p:nvPr>
        </p:nvSpPr>
        <p:spPr>
          <a:xfrm>
            <a:off x="457200" y="2191486"/>
            <a:ext cx="2273292" cy="3934678"/>
          </a:xfrm>
        </p:spPr>
        <p:txBody>
          <a:bodyPr>
            <a:normAutofit/>
          </a:bodyPr>
          <a:lstStyle/>
          <a:p>
            <a:pPr marL="0" indent="0">
              <a:buNone/>
            </a:pPr>
            <a:r>
              <a:rPr lang="en-GB" sz="2000" i="1" dirty="0"/>
              <a:t>“I think actually there will be more libraries, better libraries. I think that actually we might be coming into almost a bit of </a:t>
            </a:r>
            <a:r>
              <a:rPr lang="en-GB" sz="2000" b="1" i="1" dirty="0"/>
              <a:t>a golden age for </a:t>
            </a:r>
            <a:r>
              <a:rPr lang="en-GB" sz="2000" b="1" i="1" dirty="0" smtClean="0"/>
              <a:t>libraries</a:t>
            </a:r>
            <a:r>
              <a:rPr lang="en-GB" sz="2000" i="1" dirty="0" smtClean="0"/>
              <a:t>…” </a:t>
            </a:r>
            <a:r>
              <a:rPr lang="en-GB" sz="2000" i="1" dirty="0"/>
              <a:t>(Library Commentator)</a:t>
            </a:r>
            <a:endParaRPr lang="en-GB" sz="2000" i="1" dirty="0" smtClean="0"/>
          </a:p>
        </p:txBody>
      </p:sp>
      <p:sp>
        <p:nvSpPr>
          <p:cNvPr id="5" name="Slide Number Placeholder 4"/>
          <p:cNvSpPr>
            <a:spLocks noGrp="1"/>
          </p:cNvSpPr>
          <p:nvPr>
            <p:ph type="sldNum" sz="quarter" idx="12"/>
          </p:nvPr>
        </p:nvSpPr>
        <p:spPr/>
        <p:txBody>
          <a:bodyPr/>
          <a:lstStyle/>
          <a:p>
            <a:fld id="{D5D44707-119B-44F9-B4EF-732FDCBD6A21}" type="slidenum">
              <a:rPr lang="en-GB" smtClean="0"/>
              <a:t>36</a:t>
            </a:fld>
            <a:endParaRPr lang="en-GB"/>
          </a:p>
        </p:txBody>
      </p:sp>
      <p:sp>
        <p:nvSpPr>
          <p:cNvPr id="8" name="TextBox 7"/>
          <p:cNvSpPr txBox="1"/>
          <p:nvPr/>
        </p:nvSpPr>
        <p:spPr>
          <a:xfrm>
            <a:off x="539552" y="1124744"/>
            <a:ext cx="8147248" cy="830997"/>
          </a:xfrm>
          <a:prstGeom prst="rect">
            <a:avLst/>
          </a:prstGeom>
          <a:noFill/>
          <a:ln>
            <a:solidFill>
              <a:srgbClr val="002060"/>
            </a:solidFill>
          </a:ln>
        </p:spPr>
        <p:txBody>
          <a:bodyPr wrap="square" rtlCol="0">
            <a:spAutoFit/>
          </a:bodyPr>
          <a:lstStyle/>
          <a:p>
            <a:r>
              <a:rPr lang="en-GB" sz="2400" i="1" dirty="0">
                <a:solidFill>
                  <a:srgbClr val="002060"/>
                </a:solidFill>
              </a:rPr>
              <a:t>Library professionals are positive about future and about the value of their skills</a:t>
            </a:r>
          </a:p>
        </p:txBody>
      </p:sp>
      <p:pic>
        <p:nvPicPr>
          <p:cNvPr id="2" name="Picture 1"/>
          <p:cNvPicPr>
            <a:picLocks noChangeAspect="1"/>
          </p:cNvPicPr>
          <p:nvPr/>
        </p:nvPicPr>
        <p:blipFill>
          <a:blip r:embed="rId3"/>
          <a:stretch>
            <a:fillRect/>
          </a:stretch>
        </p:blipFill>
        <p:spPr>
          <a:xfrm>
            <a:off x="2730492" y="2191485"/>
            <a:ext cx="5956308" cy="3523793"/>
          </a:xfrm>
          <a:prstGeom prst="rect">
            <a:avLst/>
          </a:prstGeom>
        </p:spPr>
      </p:pic>
    </p:spTree>
    <p:extLst>
      <p:ext uri="{BB962C8B-B14F-4D97-AF65-F5344CB8AC3E}">
        <p14:creationId xmlns:p14="http://schemas.microsoft.com/office/powerpoint/2010/main" val="313587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sz="3200" dirty="0" smtClean="0"/>
              <a:t>Fewer Jobs and Changing Roles</a:t>
            </a:r>
            <a:endParaRPr lang="en-US" sz="3200" dirty="0"/>
          </a:p>
        </p:txBody>
      </p:sp>
      <p:sp>
        <p:nvSpPr>
          <p:cNvPr id="7" name="Content Placeholder 6"/>
          <p:cNvSpPr>
            <a:spLocks noGrp="1"/>
          </p:cNvSpPr>
          <p:nvPr>
            <p:ph idx="1"/>
          </p:nvPr>
        </p:nvSpPr>
        <p:spPr>
          <a:xfrm>
            <a:off x="6282482" y="2134188"/>
            <a:ext cx="2507026" cy="3934678"/>
          </a:xfrm>
        </p:spPr>
        <p:txBody>
          <a:bodyPr>
            <a:noAutofit/>
          </a:bodyPr>
          <a:lstStyle/>
          <a:p>
            <a:pPr marL="168275" indent="-168275"/>
            <a:r>
              <a:rPr lang="en-GB" sz="1800" dirty="0" smtClean="0"/>
              <a:t>Survey participants saw continuity and change in skills and roles</a:t>
            </a:r>
          </a:p>
          <a:p>
            <a:pPr marL="168275" indent="-168275"/>
            <a:r>
              <a:rPr lang="en-GB" sz="1800" dirty="0" smtClean="0"/>
              <a:t>A radical view was expressed by some: </a:t>
            </a:r>
          </a:p>
          <a:p>
            <a:pPr marL="569913" lvl="1"/>
            <a:r>
              <a:rPr lang="en-GB" sz="1600" i="1" dirty="0" smtClean="0"/>
              <a:t>“So </a:t>
            </a:r>
            <a:r>
              <a:rPr lang="en-GB" sz="1600" i="1" dirty="0"/>
              <a:t>everything from ordering books to cataloguing books </a:t>
            </a:r>
            <a:r>
              <a:rPr lang="en-GB" sz="1600" i="1" dirty="0" err="1"/>
              <a:t>etc</a:t>
            </a:r>
            <a:r>
              <a:rPr lang="en-GB" sz="1600" i="1" dirty="0"/>
              <a:t>, answering queries I think</a:t>
            </a:r>
            <a:r>
              <a:rPr lang="en-GB" sz="1600" b="1" i="1" dirty="0"/>
              <a:t> software is going to replace people.</a:t>
            </a:r>
            <a:r>
              <a:rPr lang="en-GB" sz="1600" i="1" dirty="0"/>
              <a:t>” (Non-Library Participant) </a:t>
            </a:r>
            <a:endParaRPr lang="en-GB" sz="1600" i="1" dirty="0" smtClean="0"/>
          </a:p>
        </p:txBody>
      </p:sp>
      <p:sp>
        <p:nvSpPr>
          <p:cNvPr id="5" name="Slide Number Placeholder 4"/>
          <p:cNvSpPr>
            <a:spLocks noGrp="1"/>
          </p:cNvSpPr>
          <p:nvPr>
            <p:ph type="sldNum" sz="quarter" idx="12"/>
          </p:nvPr>
        </p:nvSpPr>
        <p:spPr/>
        <p:txBody>
          <a:bodyPr/>
          <a:lstStyle/>
          <a:p>
            <a:fld id="{D5D44707-119B-44F9-B4EF-732FDCBD6A21}" type="slidenum">
              <a:rPr lang="en-GB" smtClean="0"/>
              <a:t>37</a:t>
            </a:fld>
            <a:endParaRPr lang="en-GB"/>
          </a:p>
        </p:txBody>
      </p:sp>
      <p:sp>
        <p:nvSpPr>
          <p:cNvPr id="8" name="TextBox 7"/>
          <p:cNvSpPr txBox="1"/>
          <p:nvPr/>
        </p:nvSpPr>
        <p:spPr>
          <a:xfrm>
            <a:off x="539552" y="1124744"/>
            <a:ext cx="8147248" cy="769441"/>
          </a:xfrm>
          <a:prstGeom prst="rect">
            <a:avLst/>
          </a:prstGeom>
          <a:noFill/>
          <a:ln>
            <a:solidFill>
              <a:srgbClr val="002060"/>
            </a:solidFill>
          </a:ln>
        </p:spPr>
        <p:txBody>
          <a:bodyPr wrap="square" rtlCol="0">
            <a:spAutoFit/>
          </a:bodyPr>
          <a:lstStyle/>
          <a:p>
            <a:r>
              <a:rPr lang="en-GB" sz="2200" i="1" dirty="0">
                <a:solidFill>
                  <a:srgbClr val="002060"/>
                </a:solidFill>
              </a:rPr>
              <a:t>Despite the optimism, there is a belief that there may be fewer library jobs in future, and the skills required will change</a:t>
            </a:r>
          </a:p>
        </p:txBody>
      </p:sp>
      <p:pic>
        <p:nvPicPr>
          <p:cNvPr id="3" name="Picture 2"/>
          <p:cNvPicPr>
            <a:picLocks noChangeAspect="1"/>
          </p:cNvPicPr>
          <p:nvPr/>
        </p:nvPicPr>
        <p:blipFill>
          <a:blip r:embed="rId3"/>
          <a:stretch>
            <a:fillRect/>
          </a:stretch>
        </p:blipFill>
        <p:spPr>
          <a:xfrm>
            <a:off x="107504" y="2129928"/>
            <a:ext cx="6174978" cy="3493911"/>
          </a:xfrm>
          <a:prstGeom prst="rect">
            <a:avLst/>
          </a:prstGeom>
        </p:spPr>
      </p:pic>
    </p:spTree>
    <p:extLst>
      <p:ext uri="{BB962C8B-B14F-4D97-AF65-F5344CB8AC3E}">
        <p14:creationId xmlns:p14="http://schemas.microsoft.com/office/powerpoint/2010/main" val="161538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Optimism or Pessimism?</a:t>
            </a:r>
            <a:endParaRPr lang="en-US" dirty="0"/>
          </a:p>
        </p:txBody>
      </p:sp>
      <p:sp>
        <p:nvSpPr>
          <p:cNvPr id="7" name="Content Placeholder 6"/>
          <p:cNvSpPr>
            <a:spLocks noGrp="1"/>
          </p:cNvSpPr>
          <p:nvPr>
            <p:ph idx="1"/>
          </p:nvPr>
        </p:nvSpPr>
        <p:spPr>
          <a:xfrm>
            <a:off x="457200" y="2060848"/>
            <a:ext cx="8229600" cy="4065316"/>
          </a:xfrm>
        </p:spPr>
        <p:txBody>
          <a:bodyPr>
            <a:normAutofit/>
          </a:bodyPr>
          <a:lstStyle/>
          <a:p>
            <a:r>
              <a:rPr lang="en-GB" sz="2000" i="1" dirty="0"/>
              <a:t>“So I think that, the library services themselves will be a more competitive environment and I think that, what I guess I am implying there is that </a:t>
            </a:r>
            <a:r>
              <a:rPr lang="en-GB" sz="2000" b="1" i="1" dirty="0"/>
              <a:t>the library as it is now won’t exist, it will consist of a series of services it will itself become unbundled</a:t>
            </a:r>
            <a:r>
              <a:rPr lang="en-GB" sz="2000" i="1" dirty="0"/>
              <a:t>, and the physical entities that we call libraries will be, will be part of what you get when you come on campus and it will be part of the value proposition. But the digital who knows whether a library will continue to offer those services, against the competition that it would face in </a:t>
            </a:r>
            <a:r>
              <a:rPr lang="en-GB" sz="2000" i="1" dirty="0" smtClean="0"/>
              <a:t>the </a:t>
            </a:r>
            <a:r>
              <a:rPr lang="en-GB" sz="2000" i="1" dirty="0"/>
              <a:t>market.”  (Non-Library Participant</a:t>
            </a:r>
            <a:r>
              <a:rPr lang="en-GB" sz="2000" i="1" dirty="0" smtClean="0"/>
              <a:t>)</a:t>
            </a:r>
          </a:p>
          <a:p>
            <a:endParaRPr lang="en-GB" sz="1000" dirty="0" smtClean="0"/>
          </a:p>
          <a:p>
            <a:r>
              <a:rPr lang="en-GB" sz="2000" dirty="0" smtClean="0"/>
              <a:t>With </a:t>
            </a:r>
            <a:r>
              <a:rPr lang="en-GB" sz="2000" dirty="0"/>
              <a:t>such dichotomous views, it seems that perhaps </a:t>
            </a:r>
            <a:r>
              <a:rPr lang="en-GB" sz="2000" b="1" dirty="0"/>
              <a:t>either library professionals are overly optimistic about the future of libraries </a:t>
            </a:r>
            <a:r>
              <a:rPr lang="en-GB" sz="2000" b="1" i="1" dirty="0"/>
              <a:t>or</a:t>
            </a:r>
            <a:r>
              <a:rPr lang="en-GB" sz="2000" b="1" dirty="0"/>
              <a:t> there is misunderstanding among those outside the library </a:t>
            </a:r>
            <a:r>
              <a:rPr lang="en-GB" sz="2000" dirty="0"/>
              <a:t>about the library’s </a:t>
            </a:r>
            <a:r>
              <a:rPr lang="en-GB" sz="2000" dirty="0" smtClean="0"/>
              <a:t>role – </a:t>
            </a:r>
            <a:r>
              <a:rPr lang="en-GB" sz="2000" i="1" dirty="0" smtClean="0"/>
              <a:t>or</a:t>
            </a:r>
            <a:r>
              <a:rPr lang="en-GB" sz="2000" dirty="0" smtClean="0"/>
              <a:t> both</a:t>
            </a:r>
          </a:p>
        </p:txBody>
      </p:sp>
      <p:sp>
        <p:nvSpPr>
          <p:cNvPr id="5" name="Slide Number Placeholder 4"/>
          <p:cNvSpPr>
            <a:spLocks noGrp="1"/>
          </p:cNvSpPr>
          <p:nvPr>
            <p:ph type="sldNum" sz="quarter" idx="12"/>
          </p:nvPr>
        </p:nvSpPr>
        <p:spPr/>
        <p:txBody>
          <a:bodyPr/>
          <a:lstStyle/>
          <a:p>
            <a:fld id="{D5D44707-119B-44F9-B4EF-732FDCBD6A21}" type="slidenum">
              <a:rPr lang="en-GB" smtClean="0"/>
              <a:t>38</a:t>
            </a:fld>
            <a:endParaRPr lang="en-GB"/>
          </a:p>
        </p:txBody>
      </p:sp>
      <p:sp>
        <p:nvSpPr>
          <p:cNvPr id="8" name="TextBox 7"/>
          <p:cNvSpPr txBox="1"/>
          <p:nvPr/>
        </p:nvSpPr>
        <p:spPr>
          <a:xfrm>
            <a:off x="539552" y="1124744"/>
            <a:ext cx="8147248" cy="830997"/>
          </a:xfrm>
          <a:prstGeom prst="rect">
            <a:avLst/>
          </a:prstGeom>
          <a:noFill/>
          <a:ln>
            <a:solidFill>
              <a:srgbClr val="002060"/>
            </a:solidFill>
          </a:ln>
        </p:spPr>
        <p:txBody>
          <a:bodyPr wrap="square" rtlCol="0">
            <a:spAutoFit/>
          </a:bodyPr>
          <a:lstStyle/>
          <a:p>
            <a:r>
              <a:rPr lang="en-GB" sz="2400" i="1" dirty="0">
                <a:solidFill>
                  <a:srgbClr val="002060"/>
                </a:solidFill>
              </a:rPr>
              <a:t>However, optimism about the future of libraries was not always shared by participants from beyond libraries</a:t>
            </a:r>
          </a:p>
        </p:txBody>
      </p:sp>
    </p:spTree>
    <p:extLst>
      <p:ext uri="{BB962C8B-B14F-4D97-AF65-F5344CB8AC3E}">
        <p14:creationId xmlns:p14="http://schemas.microsoft.com/office/powerpoint/2010/main" val="421653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GB" sz="2800" dirty="0" smtClean="0"/>
              <a:t>Lack of Understanding of Libraries from Outside</a:t>
            </a:r>
            <a:endParaRPr lang="en-US" sz="2800" dirty="0"/>
          </a:p>
        </p:txBody>
      </p:sp>
      <p:sp>
        <p:nvSpPr>
          <p:cNvPr id="7" name="Content Placeholder 6"/>
          <p:cNvSpPr>
            <a:spLocks noGrp="1"/>
          </p:cNvSpPr>
          <p:nvPr>
            <p:ph idx="1"/>
          </p:nvPr>
        </p:nvSpPr>
        <p:spPr>
          <a:xfrm>
            <a:off x="457200" y="1844824"/>
            <a:ext cx="8229600" cy="4281340"/>
          </a:xfrm>
        </p:spPr>
        <p:txBody>
          <a:bodyPr>
            <a:normAutofit/>
          </a:bodyPr>
          <a:lstStyle/>
          <a:p>
            <a:r>
              <a:rPr lang="en-GB" sz="2000" dirty="0" smtClean="0"/>
              <a:t>Some non-library-participants saw ‘the library’ in very traditional terms – “old fashioned”</a:t>
            </a:r>
          </a:p>
          <a:p>
            <a:r>
              <a:rPr lang="en-GB" sz="2000" i="1" dirty="0"/>
              <a:t>“The university, they are not aware of what we are doing when we are not a physical building.” (Library Manager)</a:t>
            </a:r>
            <a:endParaRPr lang="en-GB" sz="2000" i="1" dirty="0" smtClean="0"/>
          </a:p>
          <a:p>
            <a:endParaRPr lang="en-GB" sz="2000" dirty="0" smtClean="0"/>
          </a:p>
        </p:txBody>
      </p:sp>
      <p:sp>
        <p:nvSpPr>
          <p:cNvPr id="5" name="Slide Number Placeholder 4"/>
          <p:cNvSpPr>
            <a:spLocks noGrp="1"/>
          </p:cNvSpPr>
          <p:nvPr>
            <p:ph type="sldNum" sz="quarter" idx="12"/>
          </p:nvPr>
        </p:nvSpPr>
        <p:spPr/>
        <p:txBody>
          <a:bodyPr/>
          <a:lstStyle/>
          <a:p>
            <a:fld id="{D5D44707-119B-44F9-B4EF-732FDCBD6A21}" type="slidenum">
              <a:rPr lang="en-GB" smtClean="0"/>
              <a:t>39</a:t>
            </a:fld>
            <a:endParaRPr lang="en-GB"/>
          </a:p>
        </p:txBody>
      </p:sp>
      <p:sp>
        <p:nvSpPr>
          <p:cNvPr id="8" name="TextBox 7"/>
          <p:cNvSpPr txBox="1"/>
          <p:nvPr/>
        </p:nvSpPr>
        <p:spPr>
          <a:xfrm>
            <a:off x="539552" y="1311151"/>
            <a:ext cx="8147248" cy="461665"/>
          </a:xfrm>
          <a:prstGeom prst="rect">
            <a:avLst/>
          </a:prstGeom>
          <a:noFill/>
          <a:ln>
            <a:solidFill>
              <a:srgbClr val="002060"/>
            </a:solidFill>
          </a:ln>
        </p:spPr>
        <p:txBody>
          <a:bodyPr wrap="square" rtlCol="0">
            <a:spAutoFit/>
          </a:bodyPr>
          <a:lstStyle/>
          <a:p>
            <a:r>
              <a:rPr lang="en-GB" sz="2400" i="1" dirty="0">
                <a:solidFill>
                  <a:srgbClr val="002060"/>
                </a:solidFill>
              </a:rPr>
              <a:t>There is disagreement about what the library is and does</a:t>
            </a:r>
          </a:p>
        </p:txBody>
      </p:sp>
      <p:pic>
        <p:nvPicPr>
          <p:cNvPr id="2" name="Picture 1"/>
          <p:cNvPicPr>
            <a:picLocks noChangeAspect="1"/>
          </p:cNvPicPr>
          <p:nvPr/>
        </p:nvPicPr>
        <p:blipFill>
          <a:blip r:embed="rId3"/>
          <a:stretch>
            <a:fillRect/>
          </a:stretch>
        </p:blipFill>
        <p:spPr>
          <a:xfrm>
            <a:off x="548274" y="3404813"/>
            <a:ext cx="5956308" cy="2755631"/>
          </a:xfrm>
          <a:prstGeom prst="rect">
            <a:avLst/>
          </a:prstGeom>
        </p:spPr>
      </p:pic>
      <p:sp>
        <p:nvSpPr>
          <p:cNvPr id="3" name="TextBox 2"/>
          <p:cNvSpPr txBox="1"/>
          <p:nvPr/>
        </p:nvSpPr>
        <p:spPr>
          <a:xfrm>
            <a:off x="6619388" y="3404813"/>
            <a:ext cx="2273092" cy="2246769"/>
          </a:xfrm>
          <a:prstGeom prst="rect">
            <a:avLst/>
          </a:prstGeom>
          <a:noFill/>
        </p:spPr>
        <p:txBody>
          <a:bodyPr wrap="square" rtlCol="0">
            <a:spAutoFit/>
          </a:bodyPr>
          <a:lstStyle/>
          <a:p>
            <a:r>
              <a:rPr lang="en-GB" sz="2000" dirty="0" smtClean="0">
                <a:solidFill>
                  <a:srgbClr val="002060"/>
                </a:solidFill>
              </a:rPr>
              <a:t>Misunderstanding seems to be contributing to perceptions of diminishing relevance of the library</a:t>
            </a:r>
            <a:endParaRPr lang="en-US" sz="2000" dirty="0">
              <a:solidFill>
                <a:srgbClr val="002060"/>
              </a:solidFill>
            </a:endParaRPr>
          </a:p>
        </p:txBody>
      </p:sp>
    </p:spTree>
    <p:extLst>
      <p:ext uri="{BB962C8B-B14F-4D97-AF65-F5344CB8AC3E}">
        <p14:creationId xmlns:p14="http://schemas.microsoft.com/office/powerpoint/2010/main" val="420721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Phase 1: Literature </a:t>
            </a:r>
            <a:r>
              <a:rPr lang="en-GB" dirty="0"/>
              <a:t>Review</a:t>
            </a:r>
            <a:endParaRPr lang="en-US" dirty="0"/>
          </a:p>
        </p:txBody>
      </p:sp>
      <p:sp>
        <p:nvSpPr>
          <p:cNvPr id="3" name="Content Placeholder 2"/>
          <p:cNvSpPr>
            <a:spLocks noGrp="1"/>
          </p:cNvSpPr>
          <p:nvPr>
            <p:ph idx="1"/>
          </p:nvPr>
        </p:nvSpPr>
        <p:spPr/>
        <p:txBody>
          <a:bodyPr>
            <a:normAutofit/>
          </a:bodyPr>
          <a:lstStyle/>
          <a:p>
            <a:r>
              <a:rPr lang="en-GB" sz="2800" dirty="0"/>
              <a:t>Focused on </a:t>
            </a:r>
            <a:r>
              <a:rPr lang="en-GB" sz="2800" dirty="0" smtClean="0"/>
              <a:t>key </a:t>
            </a:r>
            <a:r>
              <a:rPr lang="en-GB" sz="2800" dirty="0"/>
              <a:t>reports</a:t>
            </a:r>
          </a:p>
          <a:p>
            <a:pPr lvl="1"/>
            <a:r>
              <a:rPr lang="en-GB" sz="2400" dirty="0"/>
              <a:t>ACRL </a:t>
            </a:r>
            <a:r>
              <a:rPr lang="en-GB" sz="2400" dirty="0" smtClean="0"/>
              <a:t>Environmental Scan (2017) and Top Trends (2016)</a:t>
            </a:r>
          </a:p>
          <a:p>
            <a:pPr lvl="1"/>
            <a:r>
              <a:rPr lang="en-GB" sz="2400" dirty="0"/>
              <a:t>ARL 2030 </a:t>
            </a:r>
            <a:r>
              <a:rPr lang="en-GB" sz="2400" dirty="0" smtClean="0"/>
              <a:t>Scenarios and Statistical Trends</a:t>
            </a:r>
            <a:endParaRPr lang="en-GB" sz="2400" dirty="0"/>
          </a:p>
          <a:p>
            <a:pPr lvl="1"/>
            <a:r>
              <a:rPr lang="en-GB" sz="2400" dirty="0" smtClean="0"/>
              <a:t>ARUP Library Futures (2015)</a:t>
            </a:r>
            <a:endParaRPr lang="en-GB" sz="2400" dirty="0"/>
          </a:p>
          <a:p>
            <a:pPr lvl="1"/>
            <a:r>
              <a:rPr lang="en-GB" sz="2400" dirty="0" err="1"/>
              <a:t>Ithaka</a:t>
            </a:r>
            <a:r>
              <a:rPr lang="en-GB" sz="2400" dirty="0"/>
              <a:t> S&amp;R Library Survey (2016) and Report (2016</a:t>
            </a:r>
            <a:r>
              <a:rPr lang="en-GB" sz="2400" dirty="0" smtClean="0"/>
              <a:t>)</a:t>
            </a:r>
          </a:p>
          <a:p>
            <a:pPr lvl="1"/>
            <a:r>
              <a:rPr lang="en-GB" sz="2400" dirty="0" smtClean="0"/>
              <a:t>MIT Report (2016) </a:t>
            </a:r>
            <a:endParaRPr lang="en-GB" sz="2400" dirty="0"/>
          </a:p>
          <a:p>
            <a:pPr lvl="1"/>
            <a:r>
              <a:rPr lang="en-GB" sz="2400" dirty="0" smtClean="0"/>
              <a:t>NMC Horizon Report (2017)</a:t>
            </a:r>
            <a:endParaRPr lang="en-GB" sz="2400" dirty="0"/>
          </a:p>
          <a:p>
            <a:pPr lvl="1"/>
            <a:r>
              <a:rPr lang="en-GB" sz="2400" dirty="0" smtClean="0"/>
              <a:t>SCONUL Scenarios </a:t>
            </a:r>
            <a:r>
              <a:rPr lang="en-GB" sz="2400" dirty="0"/>
              <a:t>B</a:t>
            </a:r>
            <a:r>
              <a:rPr lang="en-GB" sz="2400" dirty="0" smtClean="0"/>
              <a:t>eyond 2020 (2011)</a:t>
            </a:r>
            <a:endParaRPr lang="en-GB" sz="2400" dirty="0"/>
          </a:p>
          <a:p>
            <a:pPr lvl="1"/>
            <a:r>
              <a:rPr lang="en-GB" sz="2400" dirty="0" err="1" smtClean="0"/>
              <a:t>etc</a:t>
            </a:r>
            <a:endParaRPr lang="en-GB" sz="2400" dirty="0"/>
          </a:p>
          <a:p>
            <a:r>
              <a:rPr lang="en-GB" sz="2800" dirty="0"/>
              <a:t>And research </a:t>
            </a:r>
            <a:r>
              <a:rPr lang="en-GB" sz="2800" dirty="0" smtClean="0"/>
              <a:t>and </a:t>
            </a:r>
            <a:r>
              <a:rPr lang="en-GB" sz="2800" dirty="0"/>
              <a:t>opinion pieces post-2012</a:t>
            </a:r>
          </a:p>
        </p:txBody>
      </p:sp>
      <p:sp>
        <p:nvSpPr>
          <p:cNvPr id="4" name="Slide Number Placeholder 3"/>
          <p:cNvSpPr>
            <a:spLocks noGrp="1"/>
          </p:cNvSpPr>
          <p:nvPr>
            <p:ph type="sldNum" sz="quarter" idx="12"/>
          </p:nvPr>
        </p:nvSpPr>
        <p:spPr/>
        <p:txBody>
          <a:bodyPr/>
          <a:lstStyle/>
          <a:p>
            <a:fld id="{D5D44707-119B-44F9-B4EF-732FDCBD6A21}" type="slidenum">
              <a:rPr lang="en-GB" smtClean="0"/>
              <a:pPr/>
              <a:t>4</a:t>
            </a:fld>
            <a:endParaRPr lang="en-GB"/>
          </a:p>
        </p:txBody>
      </p:sp>
    </p:spTree>
    <p:extLst>
      <p:ext uri="{BB962C8B-B14F-4D97-AF65-F5344CB8AC3E}">
        <p14:creationId xmlns:p14="http://schemas.microsoft.com/office/powerpoint/2010/main" val="381118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GB" sz="2800" dirty="0" smtClean="0"/>
              <a:t>Creating and Communicating a Compelling Vision</a:t>
            </a:r>
            <a:endParaRPr lang="en-US" sz="2800" dirty="0"/>
          </a:p>
        </p:txBody>
      </p:sp>
      <p:sp>
        <p:nvSpPr>
          <p:cNvPr id="7" name="Content Placeholder 6"/>
          <p:cNvSpPr>
            <a:spLocks noGrp="1"/>
          </p:cNvSpPr>
          <p:nvPr>
            <p:ph idx="1"/>
          </p:nvPr>
        </p:nvSpPr>
        <p:spPr>
          <a:xfrm>
            <a:off x="457200" y="2047469"/>
            <a:ext cx="8229600" cy="4078695"/>
          </a:xfrm>
        </p:spPr>
        <p:txBody>
          <a:bodyPr>
            <a:normAutofit/>
          </a:bodyPr>
          <a:lstStyle/>
          <a:p>
            <a:r>
              <a:rPr lang="en-GB" sz="2000" i="1" dirty="0"/>
              <a:t>“</a:t>
            </a:r>
            <a:r>
              <a:rPr lang="en-GB" sz="2000" b="1" i="1" dirty="0"/>
              <a:t>People being wedded to that old model of the library is something that really holds libraries back.</a:t>
            </a:r>
            <a:r>
              <a:rPr lang="en-GB" sz="2000" i="1" dirty="0"/>
              <a:t>  And I think we need to think about working with vice chancellors, working with PVCs for research, teaching learning and so on… we need to do a lot of work I think with those communities to get people to…be happy about moving away from old legacy models which give us huge unnecessary collection management building, storage problems…we could be faster, more flexible and more fleet-of-foot if we could move away from some of that. But </a:t>
            </a:r>
            <a:r>
              <a:rPr lang="en-GB" sz="2000" b="1" i="1" dirty="0"/>
              <a:t>we need to take those people with us</a:t>
            </a:r>
            <a:r>
              <a:rPr lang="en-GB" sz="2000" i="1" dirty="0"/>
              <a:t>. And I think that will be hard to do.” (Library Manager</a:t>
            </a:r>
            <a:r>
              <a:rPr lang="en-GB" sz="2000" i="1" dirty="0" smtClean="0"/>
              <a:t>)</a:t>
            </a:r>
            <a:endParaRPr lang="en-GB" sz="1000" dirty="0" smtClean="0"/>
          </a:p>
          <a:p>
            <a:r>
              <a:rPr lang="en-GB" sz="2000" dirty="0"/>
              <a:t>There is clearly a need </a:t>
            </a:r>
            <a:r>
              <a:rPr lang="en-GB" sz="2000" b="1" dirty="0"/>
              <a:t>to create and communicate a compelling vision</a:t>
            </a:r>
            <a:r>
              <a:rPr lang="en-GB" sz="2000" dirty="0"/>
              <a:t> of the library’s current and future role in the institution which can take stakeholders along with the </a:t>
            </a:r>
            <a:r>
              <a:rPr lang="en-GB" sz="2000" dirty="0" smtClean="0"/>
              <a:t>library</a:t>
            </a:r>
          </a:p>
        </p:txBody>
      </p:sp>
      <p:sp>
        <p:nvSpPr>
          <p:cNvPr id="5" name="Slide Number Placeholder 4"/>
          <p:cNvSpPr>
            <a:spLocks noGrp="1"/>
          </p:cNvSpPr>
          <p:nvPr>
            <p:ph type="sldNum" sz="quarter" idx="12"/>
          </p:nvPr>
        </p:nvSpPr>
        <p:spPr/>
        <p:txBody>
          <a:bodyPr/>
          <a:lstStyle/>
          <a:p>
            <a:fld id="{D5D44707-119B-44F9-B4EF-732FDCBD6A21}" type="slidenum">
              <a:rPr lang="en-GB" smtClean="0"/>
              <a:t>40</a:t>
            </a:fld>
            <a:endParaRPr lang="en-GB"/>
          </a:p>
        </p:txBody>
      </p:sp>
      <p:sp>
        <p:nvSpPr>
          <p:cNvPr id="8" name="TextBox 7"/>
          <p:cNvSpPr txBox="1"/>
          <p:nvPr/>
        </p:nvSpPr>
        <p:spPr>
          <a:xfrm>
            <a:off x="539552" y="1157843"/>
            <a:ext cx="8208912" cy="830997"/>
          </a:xfrm>
          <a:prstGeom prst="rect">
            <a:avLst/>
          </a:prstGeom>
          <a:noFill/>
          <a:ln>
            <a:solidFill>
              <a:srgbClr val="002060"/>
            </a:solidFill>
          </a:ln>
        </p:spPr>
        <p:txBody>
          <a:bodyPr wrap="square" rtlCol="0">
            <a:spAutoFit/>
          </a:bodyPr>
          <a:lstStyle/>
          <a:p>
            <a:r>
              <a:rPr lang="en-GB" sz="2400" i="1" dirty="0">
                <a:solidFill>
                  <a:srgbClr val="002060"/>
                </a:solidFill>
              </a:rPr>
              <a:t>Participants recognised a need for libraries to communicate their current and future role better</a:t>
            </a:r>
          </a:p>
        </p:txBody>
      </p:sp>
    </p:spTree>
    <p:extLst>
      <p:ext uri="{BB962C8B-B14F-4D97-AF65-F5344CB8AC3E}">
        <p14:creationId xmlns:p14="http://schemas.microsoft.com/office/powerpoint/2010/main" val="248989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GB" sz="3200" dirty="0" smtClean="0"/>
              <a:t>Credibility and Influence</a:t>
            </a:r>
            <a:endParaRPr lang="en-US" sz="3200" dirty="0"/>
          </a:p>
        </p:txBody>
      </p:sp>
      <p:sp>
        <p:nvSpPr>
          <p:cNvPr id="7" name="Content Placeholder 6"/>
          <p:cNvSpPr>
            <a:spLocks noGrp="1"/>
          </p:cNvSpPr>
          <p:nvPr>
            <p:ph idx="1"/>
          </p:nvPr>
        </p:nvSpPr>
        <p:spPr>
          <a:xfrm>
            <a:off x="457200" y="2047469"/>
            <a:ext cx="8229600" cy="4078695"/>
          </a:xfrm>
        </p:spPr>
        <p:txBody>
          <a:bodyPr>
            <a:normAutofit/>
          </a:bodyPr>
          <a:lstStyle/>
          <a:p>
            <a:r>
              <a:rPr lang="en-GB" sz="2400" dirty="0" smtClean="0"/>
              <a:t>Some participants reported explicit endorsement from senior levels in the institution</a:t>
            </a:r>
          </a:p>
          <a:p>
            <a:pPr lvl="1"/>
            <a:r>
              <a:rPr lang="en-GB" sz="2000" i="1" dirty="0"/>
              <a:t>“I don’t move without the buy-in from the people at the top.” (Library Manager</a:t>
            </a:r>
            <a:r>
              <a:rPr lang="en-GB" sz="2000" i="1" dirty="0" smtClean="0"/>
              <a:t>)</a:t>
            </a:r>
          </a:p>
          <a:p>
            <a:r>
              <a:rPr lang="en-GB" sz="2400" dirty="0" smtClean="0"/>
              <a:t>But there was a sense of what the </a:t>
            </a:r>
            <a:r>
              <a:rPr lang="en-GB" sz="2400" dirty="0" err="1" smtClean="0"/>
              <a:t>Ithaka</a:t>
            </a:r>
            <a:r>
              <a:rPr lang="en-GB" sz="2400" dirty="0" smtClean="0"/>
              <a:t> S&amp;R survey report calls “a </a:t>
            </a:r>
            <a:r>
              <a:rPr lang="en-GB" sz="2400" dirty="0"/>
              <a:t>decreasing sense of support from the institution” </a:t>
            </a:r>
            <a:endParaRPr lang="en-GB" sz="2400" dirty="0" smtClean="0"/>
          </a:p>
          <a:p>
            <a:pPr lvl="1"/>
            <a:r>
              <a:rPr lang="en-GB" sz="2000" i="1" dirty="0"/>
              <a:t>“I sit on the board of my university and the number of questions that come up about or the number of issues that relate to the library at the top table in terms of a risk or an issue, or dare I say it, an </a:t>
            </a:r>
            <a:r>
              <a:rPr lang="en-GB" sz="2000" b="1" i="1" dirty="0"/>
              <a:t>interest is hardly any.</a:t>
            </a:r>
            <a:r>
              <a:rPr lang="en-GB" sz="2000" i="1" dirty="0"/>
              <a:t>” (Non-Library Participant)</a:t>
            </a:r>
            <a:endParaRPr lang="en-GB" sz="2000" i="1" dirty="0" smtClean="0"/>
          </a:p>
        </p:txBody>
      </p:sp>
      <p:sp>
        <p:nvSpPr>
          <p:cNvPr id="5" name="Slide Number Placeholder 4"/>
          <p:cNvSpPr>
            <a:spLocks noGrp="1"/>
          </p:cNvSpPr>
          <p:nvPr>
            <p:ph type="sldNum" sz="quarter" idx="12"/>
          </p:nvPr>
        </p:nvSpPr>
        <p:spPr/>
        <p:txBody>
          <a:bodyPr/>
          <a:lstStyle/>
          <a:p>
            <a:fld id="{D5D44707-119B-44F9-B4EF-732FDCBD6A21}" type="slidenum">
              <a:rPr lang="en-GB" smtClean="0"/>
              <a:t>41</a:t>
            </a:fld>
            <a:endParaRPr lang="en-GB"/>
          </a:p>
        </p:txBody>
      </p:sp>
      <p:sp>
        <p:nvSpPr>
          <p:cNvPr id="8" name="TextBox 7"/>
          <p:cNvSpPr txBox="1"/>
          <p:nvPr/>
        </p:nvSpPr>
        <p:spPr>
          <a:xfrm>
            <a:off x="539552" y="1052736"/>
            <a:ext cx="8147248" cy="830997"/>
          </a:xfrm>
          <a:prstGeom prst="rect">
            <a:avLst/>
          </a:prstGeom>
          <a:noFill/>
          <a:ln>
            <a:solidFill>
              <a:srgbClr val="002060"/>
            </a:solidFill>
          </a:ln>
        </p:spPr>
        <p:txBody>
          <a:bodyPr wrap="square" rtlCol="0">
            <a:spAutoFit/>
          </a:bodyPr>
          <a:lstStyle/>
          <a:p>
            <a:r>
              <a:rPr lang="en-GB" sz="2400" i="1" dirty="0">
                <a:solidFill>
                  <a:srgbClr val="002060"/>
                </a:solidFill>
              </a:rPr>
              <a:t>There are key questions about the credibility and influence of the library in institutions</a:t>
            </a:r>
          </a:p>
        </p:txBody>
      </p:sp>
    </p:spTree>
    <p:extLst>
      <p:ext uri="{BB962C8B-B14F-4D97-AF65-F5344CB8AC3E}">
        <p14:creationId xmlns:p14="http://schemas.microsoft.com/office/powerpoint/2010/main" val="426374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GB" sz="3200" dirty="0" smtClean="0"/>
              <a:t>The Change Imperative</a:t>
            </a:r>
            <a:endParaRPr lang="en-US" sz="3200" dirty="0"/>
          </a:p>
        </p:txBody>
      </p:sp>
      <p:sp>
        <p:nvSpPr>
          <p:cNvPr id="7" name="Content Placeholder 6"/>
          <p:cNvSpPr>
            <a:spLocks noGrp="1"/>
          </p:cNvSpPr>
          <p:nvPr>
            <p:ph idx="1"/>
          </p:nvPr>
        </p:nvSpPr>
        <p:spPr>
          <a:xfrm>
            <a:off x="457200" y="2047469"/>
            <a:ext cx="2890664" cy="4078695"/>
          </a:xfrm>
        </p:spPr>
        <p:txBody>
          <a:bodyPr>
            <a:normAutofit/>
          </a:bodyPr>
          <a:lstStyle/>
          <a:p>
            <a:r>
              <a:rPr lang="en-GB" sz="1800" i="1" dirty="0" smtClean="0"/>
              <a:t>“</a:t>
            </a:r>
            <a:r>
              <a:rPr lang="en-GB" sz="1800" i="1" dirty="0"/>
              <a:t>If we keep doing what we have done in the way that we have always done it,…we will fall off the map.” (Library Commentator</a:t>
            </a:r>
            <a:r>
              <a:rPr lang="en-GB" sz="1800" i="1" dirty="0" smtClean="0"/>
              <a:t>)</a:t>
            </a:r>
          </a:p>
          <a:p>
            <a:endParaRPr lang="en-GB" sz="1800" dirty="0" smtClean="0"/>
          </a:p>
          <a:p>
            <a:r>
              <a:rPr lang="en-GB" sz="2000" dirty="0" smtClean="0"/>
              <a:t>Part of this is having the right skills in the organisation</a:t>
            </a:r>
          </a:p>
          <a:p>
            <a:r>
              <a:rPr lang="en-GB" sz="2000" dirty="0" smtClean="0"/>
              <a:t>Survey participants saw ‘softer’ skills as key</a:t>
            </a:r>
          </a:p>
        </p:txBody>
      </p:sp>
      <p:sp>
        <p:nvSpPr>
          <p:cNvPr id="5" name="Slide Number Placeholder 4"/>
          <p:cNvSpPr>
            <a:spLocks noGrp="1"/>
          </p:cNvSpPr>
          <p:nvPr>
            <p:ph type="sldNum" sz="quarter" idx="12"/>
          </p:nvPr>
        </p:nvSpPr>
        <p:spPr/>
        <p:txBody>
          <a:bodyPr/>
          <a:lstStyle/>
          <a:p>
            <a:fld id="{D5D44707-119B-44F9-B4EF-732FDCBD6A21}" type="slidenum">
              <a:rPr lang="en-GB" smtClean="0"/>
              <a:t>42</a:t>
            </a:fld>
            <a:endParaRPr lang="en-GB"/>
          </a:p>
        </p:txBody>
      </p:sp>
      <p:sp>
        <p:nvSpPr>
          <p:cNvPr id="8" name="TextBox 7"/>
          <p:cNvSpPr txBox="1"/>
          <p:nvPr/>
        </p:nvSpPr>
        <p:spPr>
          <a:xfrm>
            <a:off x="539552" y="1052736"/>
            <a:ext cx="8147248" cy="830997"/>
          </a:xfrm>
          <a:prstGeom prst="rect">
            <a:avLst/>
          </a:prstGeom>
          <a:noFill/>
          <a:ln>
            <a:solidFill>
              <a:srgbClr val="002060"/>
            </a:solidFill>
          </a:ln>
        </p:spPr>
        <p:txBody>
          <a:bodyPr wrap="square" rtlCol="0">
            <a:spAutoFit/>
          </a:bodyPr>
          <a:lstStyle/>
          <a:p>
            <a:r>
              <a:rPr lang="en-GB" sz="2400" i="1" dirty="0">
                <a:solidFill>
                  <a:srgbClr val="002060"/>
                </a:solidFill>
              </a:rPr>
              <a:t>Participants were clear that there was a need for libraries and library professionals to adapt</a:t>
            </a:r>
          </a:p>
        </p:txBody>
      </p:sp>
      <p:pic>
        <p:nvPicPr>
          <p:cNvPr id="2" name="Picture 1"/>
          <p:cNvPicPr>
            <a:picLocks noChangeAspect="1"/>
          </p:cNvPicPr>
          <p:nvPr/>
        </p:nvPicPr>
        <p:blipFill>
          <a:blip r:embed="rId3"/>
          <a:stretch>
            <a:fillRect/>
          </a:stretch>
        </p:blipFill>
        <p:spPr>
          <a:xfrm>
            <a:off x="3574819" y="1916832"/>
            <a:ext cx="5533685" cy="4896544"/>
          </a:xfrm>
          <a:prstGeom prst="rect">
            <a:avLst/>
          </a:prstGeom>
        </p:spPr>
      </p:pic>
    </p:spTree>
    <p:extLst>
      <p:ext uri="{BB962C8B-B14F-4D97-AF65-F5344CB8AC3E}">
        <p14:creationId xmlns:p14="http://schemas.microsoft.com/office/powerpoint/2010/main" val="200546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GB" sz="3200" dirty="0" smtClean="0"/>
              <a:t>Resistance to Change</a:t>
            </a:r>
            <a:endParaRPr lang="en-US" sz="3200" dirty="0"/>
          </a:p>
        </p:txBody>
      </p:sp>
      <p:sp>
        <p:nvSpPr>
          <p:cNvPr id="7" name="Content Placeholder 6"/>
          <p:cNvSpPr>
            <a:spLocks noGrp="1"/>
          </p:cNvSpPr>
          <p:nvPr>
            <p:ph idx="1"/>
          </p:nvPr>
        </p:nvSpPr>
        <p:spPr>
          <a:xfrm>
            <a:off x="457200" y="1678137"/>
            <a:ext cx="8229600" cy="4448027"/>
          </a:xfrm>
        </p:spPr>
        <p:txBody>
          <a:bodyPr>
            <a:normAutofit/>
          </a:bodyPr>
          <a:lstStyle/>
          <a:p>
            <a:r>
              <a:rPr lang="en-GB" sz="2000" i="1" dirty="0" smtClean="0"/>
              <a:t>“</a:t>
            </a:r>
            <a:r>
              <a:rPr lang="en-GB" sz="2000" i="1" dirty="0"/>
              <a:t>If only university libraries could see the excitement of change. </a:t>
            </a:r>
            <a:r>
              <a:rPr lang="en-GB" sz="2000" b="1" i="1" dirty="0"/>
              <a:t>Libraries don’t like change.</a:t>
            </a:r>
            <a:r>
              <a:rPr lang="en-GB" sz="2000" i="1" dirty="0"/>
              <a:t> It’s like turning around the titanic.” (Library Commentator)</a:t>
            </a:r>
          </a:p>
          <a:p>
            <a:r>
              <a:rPr lang="en-GB" sz="2000" i="1" dirty="0" smtClean="0"/>
              <a:t>“</a:t>
            </a:r>
            <a:r>
              <a:rPr lang="en-GB" sz="2000" i="1" dirty="0"/>
              <a:t>How do you get </a:t>
            </a:r>
            <a:r>
              <a:rPr lang="en-GB" sz="2000" b="1" i="1" dirty="0" err="1"/>
              <a:t>mindsets</a:t>
            </a:r>
            <a:r>
              <a:rPr lang="en-GB" sz="2000" b="1" i="1" dirty="0"/>
              <a:t> opened up so that we are not defensive that we are proactive and open, and not defensive of our own traditional practice.</a:t>
            </a:r>
            <a:r>
              <a:rPr lang="en-GB" sz="2000" i="1" dirty="0"/>
              <a:t> I think we should be defensive of the values that we aspire to in terms of access to information and sharing of that information, but the way that we do it, I think can be very different, and we really need to be open to that. You know open up to that the professional practices that we have been taught over the years may not be the right ones for the future.” (Library Manager</a:t>
            </a:r>
            <a:r>
              <a:rPr lang="en-GB" sz="2000" i="1" dirty="0" smtClean="0"/>
              <a:t>)</a:t>
            </a:r>
            <a:endParaRPr lang="en-GB" sz="1000" i="1" dirty="0" smtClean="0"/>
          </a:p>
          <a:p>
            <a:r>
              <a:rPr lang="en-GB" sz="2200" dirty="0"/>
              <a:t>Developing such an open-mindedness and a culture of flexibility within the profession </a:t>
            </a:r>
            <a:r>
              <a:rPr lang="en-GB" sz="2200" dirty="0" smtClean="0"/>
              <a:t>was </a:t>
            </a:r>
            <a:r>
              <a:rPr lang="en-GB" sz="2200" dirty="0"/>
              <a:t>seen by many as essential for its future</a:t>
            </a:r>
          </a:p>
        </p:txBody>
      </p:sp>
      <p:sp>
        <p:nvSpPr>
          <p:cNvPr id="5" name="Slide Number Placeholder 4"/>
          <p:cNvSpPr>
            <a:spLocks noGrp="1"/>
          </p:cNvSpPr>
          <p:nvPr>
            <p:ph type="sldNum" sz="quarter" idx="12"/>
          </p:nvPr>
        </p:nvSpPr>
        <p:spPr/>
        <p:txBody>
          <a:bodyPr/>
          <a:lstStyle/>
          <a:p>
            <a:fld id="{D5D44707-119B-44F9-B4EF-732FDCBD6A21}" type="slidenum">
              <a:rPr lang="en-GB" smtClean="0"/>
              <a:t>43</a:t>
            </a:fld>
            <a:endParaRPr lang="en-GB"/>
          </a:p>
        </p:txBody>
      </p:sp>
      <p:sp>
        <p:nvSpPr>
          <p:cNvPr id="8" name="TextBox 7"/>
          <p:cNvSpPr txBox="1"/>
          <p:nvPr/>
        </p:nvSpPr>
        <p:spPr>
          <a:xfrm>
            <a:off x="539552" y="1052736"/>
            <a:ext cx="8147248" cy="461665"/>
          </a:xfrm>
          <a:prstGeom prst="rect">
            <a:avLst/>
          </a:prstGeom>
          <a:noFill/>
          <a:ln>
            <a:solidFill>
              <a:srgbClr val="002060"/>
            </a:solidFill>
          </a:ln>
        </p:spPr>
        <p:txBody>
          <a:bodyPr wrap="square" rtlCol="0">
            <a:spAutoFit/>
          </a:bodyPr>
          <a:lstStyle/>
          <a:p>
            <a:r>
              <a:rPr lang="en-GB" sz="2400" i="1" dirty="0">
                <a:solidFill>
                  <a:srgbClr val="002060"/>
                </a:solidFill>
              </a:rPr>
              <a:t>There may sometimes be resistance to change in libraries</a:t>
            </a:r>
          </a:p>
        </p:txBody>
      </p:sp>
    </p:spTree>
    <p:extLst>
      <p:ext uri="{BB962C8B-B14F-4D97-AF65-F5344CB8AC3E}">
        <p14:creationId xmlns:p14="http://schemas.microsoft.com/office/powerpoint/2010/main" val="237544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GB" sz="3200" dirty="0" smtClean="0"/>
              <a:t>Strong Library Collaborations</a:t>
            </a:r>
            <a:endParaRPr lang="en-US" sz="3200" dirty="0"/>
          </a:p>
        </p:txBody>
      </p:sp>
      <p:sp>
        <p:nvSpPr>
          <p:cNvPr id="7" name="Content Placeholder 6"/>
          <p:cNvSpPr>
            <a:spLocks noGrp="1"/>
          </p:cNvSpPr>
          <p:nvPr>
            <p:ph idx="1"/>
          </p:nvPr>
        </p:nvSpPr>
        <p:spPr>
          <a:xfrm>
            <a:off x="457200" y="2047469"/>
            <a:ext cx="8229600" cy="4078695"/>
          </a:xfrm>
        </p:spPr>
        <p:txBody>
          <a:bodyPr>
            <a:normAutofit/>
          </a:bodyPr>
          <a:lstStyle/>
          <a:p>
            <a:r>
              <a:rPr lang="en-GB" sz="2200" dirty="0" smtClean="0"/>
              <a:t>Libraries have a strong record of inter-library collaboration – these are likely to become more important</a:t>
            </a:r>
          </a:p>
          <a:p>
            <a:r>
              <a:rPr lang="en-GB" sz="2200" dirty="0" smtClean="0"/>
              <a:t>They are likely </a:t>
            </a:r>
            <a:r>
              <a:rPr lang="en-GB" sz="2200" dirty="0"/>
              <a:t>to operate at </a:t>
            </a:r>
            <a:r>
              <a:rPr lang="en-GB" sz="2200" dirty="0" smtClean="0"/>
              <a:t>“local</a:t>
            </a:r>
            <a:r>
              <a:rPr lang="en-GB" sz="2200" dirty="0"/>
              <a:t>,…national </a:t>
            </a:r>
            <a:r>
              <a:rPr lang="en-GB" sz="2200" dirty="0" smtClean="0"/>
              <a:t>and …international” levels</a:t>
            </a:r>
          </a:p>
          <a:p>
            <a:pPr lvl="1"/>
            <a:r>
              <a:rPr lang="en-GB" sz="1600" i="1" dirty="0"/>
              <a:t>“I think you will, you will see libraries wanting to procure </a:t>
            </a:r>
            <a:r>
              <a:rPr lang="en-GB" sz="1600" b="1" i="1" dirty="0"/>
              <a:t>shared systems</a:t>
            </a:r>
            <a:r>
              <a:rPr lang="en-GB" sz="1600" i="1" dirty="0"/>
              <a:t>, wanting </a:t>
            </a:r>
            <a:r>
              <a:rPr lang="en-GB" sz="1600" b="1" i="1" dirty="0"/>
              <a:t>to manage their collections in a shared way, wanting to share expertise</a:t>
            </a:r>
            <a:r>
              <a:rPr lang="en-GB" sz="1600" i="1" dirty="0"/>
              <a:t>,…I think that is much more observable in the US because of consortia nature of things, but you can see it happening in the UK as well.” (Library Commentator</a:t>
            </a:r>
            <a:r>
              <a:rPr lang="en-GB" sz="1600" i="1" dirty="0" smtClean="0"/>
              <a:t>)</a:t>
            </a:r>
          </a:p>
          <a:p>
            <a:r>
              <a:rPr lang="en-GB" sz="2200" dirty="0" smtClean="0"/>
              <a:t>Shared approaches might head-off calls for outsourcing:</a:t>
            </a:r>
          </a:p>
          <a:p>
            <a:pPr lvl="1"/>
            <a:r>
              <a:rPr lang="en-GB" sz="1600" i="1" dirty="0"/>
              <a:t>“Maybe libraries could help themselves to some extent by if they do engage in this sharing already then that </a:t>
            </a:r>
            <a:r>
              <a:rPr lang="en-GB" sz="1600" b="1" i="1" dirty="0"/>
              <a:t>could stop this hard edged you know institution or sector wide push towards outsourcing.</a:t>
            </a:r>
            <a:r>
              <a:rPr lang="en-GB" sz="1600" i="1" dirty="0"/>
              <a:t>” (Non-Library Participant) </a:t>
            </a:r>
            <a:endParaRPr lang="en-GB" sz="1600" i="1" dirty="0" smtClean="0"/>
          </a:p>
        </p:txBody>
      </p:sp>
      <p:sp>
        <p:nvSpPr>
          <p:cNvPr id="5" name="Slide Number Placeholder 4"/>
          <p:cNvSpPr>
            <a:spLocks noGrp="1"/>
          </p:cNvSpPr>
          <p:nvPr>
            <p:ph type="sldNum" sz="quarter" idx="12"/>
          </p:nvPr>
        </p:nvSpPr>
        <p:spPr/>
        <p:txBody>
          <a:bodyPr/>
          <a:lstStyle/>
          <a:p>
            <a:fld id="{D5D44707-119B-44F9-B4EF-732FDCBD6A21}" type="slidenum">
              <a:rPr lang="en-GB" smtClean="0"/>
              <a:t>44</a:t>
            </a:fld>
            <a:endParaRPr lang="en-GB"/>
          </a:p>
        </p:txBody>
      </p:sp>
      <p:sp>
        <p:nvSpPr>
          <p:cNvPr id="8" name="TextBox 7"/>
          <p:cNvSpPr txBox="1"/>
          <p:nvPr/>
        </p:nvSpPr>
        <p:spPr>
          <a:xfrm>
            <a:off x="539552" y="1052736"/>
            <a:ext cx="8147248" cy="830997"/>
          </a:xfrm>
          <a:prstGeom prst="rect">
            <a:avLst/>
          </a:prstGeom>
          <a:noFill/>
          <a:ln>
            <a:solidFill>
              <a:srgbClr val="002060"/>
            </a:solidFill>
          </a:ln>
        </p:spPr>
        <p:txBody>
          <a:bodyPr wrap="square" rtlCol="0">
            <a:spAutoFit/>
          </a:bodyPr>
          <a:lstStyle/>
          <a:p>
            <a:r>
              <a:rPr lang="en-GB" sz="2400" i="1" dirty="0">
                <a:solidFill>
                  <a:srgbClr val="002060"/>
                </a:solidFill>
              </a:rPr>
              <a:t>Libraries can build on existing strong </a:t>
            </a:r>
            <a:r>
              <a:rPr lang="en-GB" sz="2400" i="1" dirty="0" err="1">
                <a:solidFill>
                  <a:srgbClr val="002060"/>
                </a:solidFill>
              </a:rPr>
              <a:t>consortial</a:t>
            </a:r>
            <a:r>
              <a:rPr lang="en-GB" sz="2400" i="1" dirty="0">
                <a:solidFill>
                  <a:srgbClr val="002060"/>
                </a:solidFill>
              </a:rPr>
              <a:t> and partnership networks</a:t>
            </a:r>
          </a:p>
        </p:txBody>
      </p:sp>
    </p:spTree>
    <p:extLst>
      <p:ext uri="{BB962C8B-B14F-4D97-AF65-F5344CB8AC3E}">
        <p14:creationId xmlns:p14="http://schemas.microsoft.com/office/powerpoint/2010/main" val="183765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GB" sz="2800" dirty="0" smtClean="0"/>
              <a:t>Collaboration and the Preservation ‘Crisis’</a:t>
            </a:r>
            <a:endParaRPr lang="en-US" sz="2800" dirty="0"/>
          </a:p>
        </p:txBody>
      </p:sp>
      <p:sp>
        <p:nvSpPr>
          <p:cNvPr id="7" name="Content Placeholder 6"/>
          <p:cNvSpPr>
            <a:spLocks noGrp="1"/>
          </p:cNvSpPr>
          <p:nvPr>
            <p:ph idx="1"/>
          </p:nvPr>
        </p:nvSpPr>
        <p:spPr>
          <a:xfrm>
            <a:off x="457200" y="2230625"/>
            <a:ext cx="8229600" cy="4078695"/>
          </a:xfrm>
        </p:spPr>
        <p:txBody>
          <a:bodyPr>
            <a:normAutofit/>
          </a:bodyPr>
          <a:lstStyle/>
          <a:p>
            <a:r>
              <a:rPr lang="en-GB" sz="2200" dirty="0" smtClean="0"/>
              <a:t>Collaborative </a:t>
            </a:r>
            <a:r>
              <a:rPr lang="en-GB" sz="2200" dirty="0"/>
              <a:t>initiatives are likely to be needed to curate born-digital materials for the </a:t>
            </a:r>
            <a:r>
              <a:rPr lang="en-GB" sz="2200" dirty="0" smtClean="0"/>
              <a:t>long-term</a:t>
            </a:r>
          </a:p>
          <a:p>
            <a:r>
              <a:rPr lang="en-GB" sz="2200" dirty="0" smtClean="0"/>
              <a:t>There was seen to be an urgent need to address this challenge in a meaningful way</a:t>
            </a:r>
          </a:p>
          <a:p>
            <a:pPr lvl="1"/>
            <a:r>
              <a:rPr lang="en-GB" sz="1600" i="1" dirty="0"/>
              <a:t>“So there is a </a:t>
            </a:r>
            <a:r>
              <a:rPr lang="en-GB" sz="1600" b="1" i="1" dirty="0"/>
              <a:t>massive crisis unfolding in terms of preserving the cultural record for future scholars</a:t>
            </a:r>
            <a:r>
              <a:rPr lang="en-GB" sz="1600" i="1" dirty="0"/>
              <a:t> and I believe that that is going to be a centre challenge for research libraries in the coming years.” (Library Commentator)</a:t>
            </a:r>
          </a:p>
          <a:p>
            <a:r>
              <a:rPr lang="en-GB" sz="2200" dirty="0"/>
              <a:t>Responding to such a challenge also needs action at different </a:t>
            </a:r>
            <a:r>
              <a:rPr lang="en-GB" sz="2200" dirty="0" smtClean="0"/>
              <a:t>levels: institutional</a:t>
            </a:r>
            <a:r>
              <a:rPr lang="en-GB" sz="2200" dirty="0"/>
              <a:t>, </a:t>
            </a:r>
            <a:r>
              <a:rPr lang="en-GB" sz="2200" dirty="0" err="1"/>
              <a:t>consortial</a:t>
            </a:r>
            <a:r>
              <a:rPr lang="en-GB" sz="2200" dirty="0"/>
              <a:t>, national and international:</a:t>
            </a:r>
          </a:p>
          <a:p>
            <a:pPr lvl="1"/>
            <a:r>
              <a:rPr lang="en-GB" sz="1600" i="1" dirty="0"/>
              <a:t>“Preserving that record of scholarship is something that is a big challenge, and it </a:t>
            </a:r>
            <a:r>
              <a:rPr lang="en-GB" sz="1600" b="1" i="1" dirty="0"/>
              <a:t>requires international concerted international action.</a:t>
            </a:r>
            <a:r>
              <a:rPr lang="en-GB" sz="1600" i="1" dirty="0"/>
              <a:t> It is not something that I think would make any sense for the UK to try to do on its own.” (Library Manager)</a:t>
            </a:r>
          </a:p>
          <a:p>
            <a:pPr lvl="1"/>
            <a:endParaRPr lang="en-GB" sz="1600" dirty="0" smtClean="0"/>
          </a:p>
        </p:txBody>
      </p:sp>
      <p:sp>
        <p:nvSpPr>
          <p:cNvPr id="5" name="Slide Number Placeholder 4"/>
          <p:cNvSpPr>
            <a:spLocks noGrp="1"/>
          </p:cNvSpPr>
          <p:nvPr>
            <p:ph type="sldNum" sz="quarter" idx="12"/>
          </p:nvPr>
        </p:nvSpPr>
        <p:spPr/>
        <p:txBody>
          <a:bodyPr/>
          <a:lstStyle/>
          <a:p>
            <a:fld id="{D5D44707-119B-44F9-B4EF-732FDCBD6A21}" type="slidenum">
              <a:rPr lang="en-GB" smtClean="0"/>
              <a:t>45</a:t>
            </a:fld>
            <a:endParaRPr lang="en-GB"/>
          </a:p>
        </p:txBody>
      </p:sp>
      <p:sp>
        <p:nvSpPr>
          <p:cNvPr id="8" name="TextBox 7"/>
          <p:cNvSpPr txBox="1"/>
          <p:nvPr/>
        </p:nvSpPr>
        <p:spPr>
          <a:xfrm>
            <a:off x="539552" y="1235892"/>
            <a:ext cx="8147248" cy="830997"/>
          </a:xfrm>
          <a:prstGeom prst="rect">
            <a:avLst/>
          </a:prstGeom>
          <a:noFill/>
          <a:ln>
            <a:solidFill>
              <a:srgbClr val="002060"/>
            </a:solidFill>
          </a:ln>
        </p:spPr>
        <p:txBody>
          <a:bodyPr wrap="square" rtlCol="0">
            <a:spAutoFit/>
          </a:bodyPr>
          <a:lstStyle/>
          <a:p>
            <a:r>
              <a:rPr lang="en-GB" sz="2400" i="1" dirty="0">
                <a:solidFill>
                  <a:srgbClr val="002060"/>
                </a:solidFill>
              </a:rPr>
              <a:t>Partnerships will be needed to address increasingly important preservation challenges for non-print materials</a:t>
            </a:r>
          </a:p>
        </p:txBody>
      </p:sp>
    </p:spTree>
    <p:extLst>
      <p:ext uri="{BB962C8B-B14F-4D97-AF65-F5344CB8AC3E}">
        <p14:creationId xmlns:p14="http://schemas.microsoft.com/office/powerpoint/2010/main" val="73312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GB" sz="3200" dirty="0" smtClean="0"/>
              <a:t>Multi-Professional Collaborations </a:t>
            </a:r>
            <a:endParaRPr lang="en-US" sz="3200" dirty="0"/>
          </a:p>
        </p:txBody>
      </p:sp>
      <p:sp>
        <p:nvSpPr>
          <p:cNvPr id="7" name="Content Placeholder 6"/>
          <p:cNvSpPr>
            <a:spLocks noGrp="1"/>
          </p:cNvSpPr>
          <p:nvPr>
            <p:ph idx="1"/>
          </p:nvPr>
        </p:nvSpPr>
        <p:spPr>
          <a:xfrm>
            <a:off x="457200" y="2230625"/>
            <a:ext cx="8229600" cy="4078695"/>
          </a:xfrm>
        </p:spPr>
        <p:txBody>
          <a:bodyPr>
            <a:normAutofit/>
          </a:bodyPr>
          <a:lstStyle/>
          <a:p>
            <a:r>
              <a:rPr lang="en-GB" sz="2200" dirty="0" smtClean="0"/>
              <a:t>This is happening within the library, with library organisations becoming more multi-professional</a:t>
            </a:r>
          </a:p>
          <a:p>
            <a:pPr lvl="1"/>
            <a:r>
              <a:rPr lang="en-GB" sz="1600" i="1" dirty="0"/>
              <a:t>“</a:t>
            </a:r>
            <a:r>
              <a:rPr lang="en-GB" sz="1600" b="1" i="1" dirty="0"/>
              <a:t>There is barely any library that is only containing librarians.</a:t>
            </a:r>
            <a:r>
              <a:rPr lang="en-GB" sz="1600" i="1" dirty="0"/>
              <a:t> I mean I have got learning technologists in here, I have got an enterprise [support unit], I have got learning and development academic skills tutors, all of them I either manage or have space in here.” (Library Manager)</a:t>
            </a:r>
          </a:p>
          <a:p>
            <a:r>
              <a:rPr lang="en-GB" sz="2200" dirty="0" smtClean="0"/>
              <a:t>Collaborations beyond the library are common but were seen as needing to be strengthened</a:t>
            </a:r>
          </a:p>
          <a:p>
            <a:pPr lvl="1"/>
            <a:r>
              <a:rPr lang="en-GB" sz="1600" i="1" dirty="0"/>
              <a:t>“[The library] has to </a:t>
            </a:r>
            <a:r>
              <a:rPr lang="en-GB" sz="1600" b="1" i="1" dirty="0"/>
              <a:t>become</a:t>
            </a:r>
            <a:r>
              <a:rPr lang="en-GB" sz="1600" i="1" dirty="0"/>
              <a:t> </a:t>
            </a:r>
            <a:r>
              <a:rPr lang="en-GB" sz="1600" b="1" i="1" dirty="0"/>
              <a:t>much more adept at creating internal alliances</a:t>
            </a:r>
            <a:r>
              <a:rPr lang="en-GB" sz="1600" i="1" dirty="0"/>
              <a:t>, internal partnerships, internal divisions of responsibility to move things along and get things done.” (Library Commentator)</a:t>
            </a:r>
          </a:p>
          <a:p>
            <a:pPr lvl="1"/>
            <a:endParaRPr lang="en-GB" sz="1600" dirty="0" smtClean="0"/>
          </a:p>
        </p:txBody>
      </p:sp>
      <p:sp>
        <p:nvSpPr>
          <p:cNvPr id="5" name="Slide Number Placeholder 4"/>
          <p:cNvSpPr>
            <a:spLocks noGrp="1"/>
          </p:cNvSpPr>
          <p:nvPr>
            <p:ph type="sldNum" sz="quarter" idx="12"/>
          </p:nvPr>
        </p:nvSpPr>
        <p:spPr/>
        <p:txBody>
          <a:bodyPr/>
          <a:lstStyle/>
          <a:p>
            <a:fld id="{D5D44707-119B-44F9-B4EF-732FDCBD6A21}" type="slidenum">
              <a:rPr lang="en-GB" smtClean="0"/>
              <a:t>46</a:t>
            </a:fld>
            <a:endParaRPr lang="en-GB"/>
          </a:p>
        </p:txBody>
      </p:sp>
      <p:sp>
        <p:nvSpPr>
          <p:cNvPr id="8" name="TextBox 7"/>
          <p:cNvSpPr txBox="1"/>
          <p:nvPr/>
        </p:nvSpPr>
        <p:spPr>
          <a:xfrm>
            <a:off x="539552" y="1235892"/>
            <a:ext cx="8147248" cy="830997"/>
          </a:xfrm>
          <a:prstGeom prst="rect">
            <a:avLst/>
          </a:prstGeom>
          <a:noFill/>
          <a:ln>
            <a:solidFill>
              <a:srgbClr val="002060"/>
            </a:solidFill>
          </a:ln>
        </p:spPr>
        <p:txBody>
          <a:bodyPr wrap="square" rtlCol="0">
            <a:spAutoFit/>
          </a:bodyPr>
          <a:lstStyle/>
          <a:p>
            <a:r>
              <a:rPr lang="en-GB" sz="2400" i="1" dirty="0">
                <a:solidFill>
                  <a:srgbClr val="002060"/>
                </a:solidFill>
              </a:rPr>
              <a:t>Multi-professional collaborations within the library and partnerships beyond are also seen as crucial</a:t>
            </a:r>
          </a:p>
        </p:txBody>
      </p:sp>
    </p:spTree>
    <p:extLst>
      <p:ext uri="{BB962C8B-B14F-4D97-AF65-F5344CB8AC3E}">
        <p14:creationId xmlns:p14="http://schemas.microsoft.com/office/powerpoint/2010/main" val="158997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GB" sz="3200" dirty="0" smtClean="0"/>
              <a:t>The Need for ‘Coopetition’</a:t>
            </a:r>
            <a:r>
              <a:rPr lang="en-GB" sz="2800" dirty="0" smtClean="0"/>
              <a:t> </a:t>
            </a:r>
            <a:endParaRPr lang="en-US" sz="2800" dirty="0"/>
          </a:p>
        </p:txBody>
      </p:sp>
      <p:sp>
        <p:nvSpPr>
          <p:cNvPr id="7" name="Content Placeholder 6"/>
          <p:cNvSpPr>
            <a:spLocks noGrp="1"/>
          </p:cNvSpPr>
          <p:nvPr>
            <p:ph idx="1"/>
          </p:nvPr>
        </p:nvSpPr>
        <p:spPr>
          <a:xfrm>
            <a:off x="461053" y="1915623"/>
            <a:ext cx="3023704" cy="4078695"/>
          </a:xfrm>
        </p:spPr>
        <p:txBody>
          <a:bodyPr>
            <a:normAutofit/>
          </a:bodyPr>
          <a:lstStyle/>
          <a:p>
            <a:r>
              <a:rPr lang="en-GB" sz="2000" dirty="0" smtClean="0"/>
              <a:t>Professional groups compete for “jurisdiction” in new areas as well as needing to collaborate e.g. RDM</a:t>
            </a:r>
          </a:p>
          <a:p>
            <a:r>
              <a:rPr lang="en-GB" sz="2000" dirty="0" smtClean="0"/>
              <a:t>Libraries need to navigate this ‘coopetition’ – cooperation and competition combined</a:t>
            </a:r>
          </a:p>
          <a:p>
            <a:r>
              <a:rPr lang="en-GB" sz="2000" dirty="0" smtClean="0"/>
              <a:t>Existing services may also become contested e.g. learning spaces</a:t>
            </a:r>
          </a:p>
          <a:p>
            <a:endParaRPr lang="en-GB" sz="2000" dirty="0" smtClean="0"/>
          </a:p>
          <a:p>
            <a:endParaRPr lang="en-GB" sz="1600" dirty="0"/>
          </a:p>
          <a:p>
            <a:pPr lvl="1"/>
            <a:endParaRPr lang="en-GB" sz="1600" dirty="0" smtClean="0"/>
          </a:p>
        </p:txBody>
      </p:sp>
      <p:sp>
        <p:nvSpPr>
          <p:cNvPr id="5" name="Slide Number Placeholder 4"/>
          <p:cNvSpPr>
            <a:spLocks noGrp="1"/>
          </p:cNvSpPr>
          <p:nvPr>
            <p:ph type="sldNum" sz="quarter" idx="12"/>
          </p:nvPr>
        </p:nvSpPr>
        <p:spPr/>
        <p:txBody>
          <a:bodyPr/>
          <a:lstStyle/>
          <a:p>
            <a:fld id="{D5D44707-119B-44F9-B4EF-732FDCBD6A21}" type="slidenum">
              <a:rPr lang="en-GB" smtClean="0"/>
              <a:t>47</a:t>
            </a:fld>
            <a:endParaRPr lang="en-GB"/>
          </a:p>
        </p:txBody>
      </p:sp>
      <p:sp>
        <p:nvSpPr>
          <p:cNvPr id="8" name="TextBox 7"/>
          <p:cNvSpPr txBox="1"/>
          <p:nvPr/>
        </p:nvSpPr>
        <p:spPr>
          <a:xfrm>
            <a:off x="539552" y="980728"/>
            <a:ext cx="8147248" cy="830997"/>
          </a:xfrm>
          <a:prstGeom prst="rect">
            <a:avLst/>
          </a:prstGeom>
          <a:noFill/>
          <a:ln>
            <a:solidFill>
              <a:srgbClr val="002060"/>
            </a:solidFill>
          </a:ln>
        </p:spPr>
        <p:txBody>
          <a:bodyPr wrap="square" rtlCol="0">
            <a:spAutoFit/>
          </a:bodyPr>
          <a:lstStyle/>
          <a:p>
            <a:r>
              <a:rPr lang="en-GB" sz="2400" i="1" dirty="0">
                <a:solidFill>
                  <a:srgbClr val="002060"/>
                </a:solidFill>
              </a:rPr>
              <a:t>A balance needs to struck between collaboration and competition with other professional groups</a:t>
            </a:r>
          </a:p>
        </p:txBody>
      </p:sp>
      <p:pic>
        <p:nvPicPr>
          <p:cNvPr id="2" name="Picture 1"/>
          <p:cNvPicPr>
            <a:picLocks noChangeAspect="1"/>
          </p:cNvPicPr>
          <p:nvPr/>
        </p:nvPicPr>
        <p:blipFill>
          <a:blip r:embed="rId3"/>
          <a:stretch>
            <a:fillRect/>
          </a:stretch>
        </p:blipFill>
        <p:spPr>
          <a:xfrm>
            <a:off x="3484757" y="1903453"/>
            <a:ext cx="5531383" cy="4818022"/>
          </a:xfrm>
          <a:prstGeom prst="rect">
            <a:avLst/>
          </a:prstGeom>
        </p:spPr>
      </p:pic>
    </p:spTree>
    <p:extLst>
      <p:ext uri="{BB962C8B-B14F-4D97-AF65-F5344CB8AC3E}">
        <p14:creationId xmlns:p14="http://schemas.microsoft.com/office/powerpoint/2010/main" val="156906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Report</a:t>
            </a:r>
            <a:endParaRPr lang="en-US" dirty="0"/>
          </a:p>
        </p:txBody>
      </p:sp>
      <p:sp>
        <p:nvSpPr>
          <p:cNvPr id="3" name="Content Placeholder 2"/>
          <p:cNvSpPr>
            <a:spLocks noGrp="1"/>
          </p:cNvSpPr>
          <p:nvPr>
            <p:ph sz="half" idx="1"/>
          </p:nvPr>
        </p:nvSpPr>
        <p:spPr>
          <a:xfrm>
            <a:off x="5796135" y="1268760"/>
            <a:ext cx="2896683" cy="4857403"/>
          </a:xfrm>
        </p:spPr>
        <p:txBody>
          <a:bodyPr>
            <a:normAutofit/>
          </a:bodyPr>
          <a:lstStyle/>
          <a:p>
            <a:pPr marL="0" indent="0">
              <a:buNone/>
            </a:pPr>
            <a:endParaRPr lang="en-GB" sz="2200" dirty="0" smtClean="0"/>
          </a:p>
        </p:txBody>
      </p:sp>
      <p:sp>
        <p:nvSpPr>
          <p:cNvPr id="5" name="Content Placeholder 4"/>
          <p:cNvSpPr>
            <a:spLocks noGrp="1"/>
          </p:cNvSpPr>
          <p:nvPr>
            <p:ph sz="half" idx="2"/>
          </p:nvPr>
        </p:nvSpPr>
        <p:spPr>
          <a:xfrm>
            <a:off x="529208" y="1268759"/>
            <a:ext cx="4978896" cy="4857403"/>
          </a:xfrm>
          <a:ln>
            <a:solidFill>
              <a:srgbClr val="002060"/>
            </a:solidFill>
          </a:ln>
        </p:spPr>
        <p:txBody>
          <a:bodyPr>
            <a:noAutofit/>
          </a:bodyPr>
          <a:lstStyle/>
          <a:p>
            <a:pPr marL="0" indent="0">
              <a:buNone/>
            </a:pPr>
            <a:r>
              <a:rPr lang="en-GB" b="1" dirty="0" smtClean="0"/>
              <a:t>Structure:</a:t>
            </a:r>
          </a:p>
          <a:p>
            <a:r>
              <a:rPr lang="en-GB" sz="2400" dirty="0" smtClean="0"/>
              <a:t>Identifying </a:t>
            </a:r>
            <a:r>
              <a:rPr lang="en-GB" sz="2400" dirty="0"/>
              <a:t>the </a:t>
            </a:r>
            <a:r>
              <a:rPr lang="en-GB" sz="2400" dirty="0" smtClean="0"/>
              <a:t>Trends</a:t>
            </a:r>
          </a:p>
          <a:p>
            <a:r>
              <a:rPr lang="en-GB" sz="2400" dirty="0" smtClean="0"/>
              <a:t>Recognising </a:t>
            </a:r>
            <a:r>
              <a:rPr lang="en-GB" sz="2400" dirty="0"/>
              <a:t>the Challenges and </a:t>
            </a:r>
            <a:r>
              <a:rPr lang="en-GB" sz="2400" dirty="0" smtClean="0"/>
              <a:t>Opportunities</a:t>
            </a:r>
          </a:p>
          <a:p>
            <a:r>
              <a:rPr lang="en-GB" sz="2400" dirty="0" smtClean="0"/>
              <a:t>Positioning </a:t>
            </a:r>
            <a:r>
              <a:rPr lang="en-GB" sz="2400" dirty="0"/>
              <a:t>the </a:t>
            </a:r>
            <a:r>
              <a:rPr lang="en-GB" sz="2400" dirty="0" smtClean="0"/>
              <a:t>Library</a:t>
            </a:r>
            <a:endParaRPr lang="en-GB" sz="2400" dirty="0"/>
          </a:p>
          <a:p>
            <a:r>
              <a:rPr lang="en-GB" sz="2400" dirty="0" smtClean="0"/>
              <a:t>Communicating </a:t>
            </a:r>
            <a:r>
              <a:rPr lang="en-GB" sz="2400" dirty="0"/>
              <a:t>and </a:t>
            </a:r>
            <a:r>
              <a:rPr lang="en-GB" sz="2400" dirty="0" smtClean="0"/>
              <a:t>Changing</a:t>
            </a:r>
            <a:endParaRPr lang="en-GB" sz="2400" dirty="0"/>
          </a:p>
          <a:p>
            <a:r>
              <a:rPr lang="en-GB" sz="2400" dirty="0" smtClean="0"/>
              <a:t>Questioning </a:t>
            </a:r>
            <a:r>
              <a:rPr lang="en-GB" sz="2400" dirty="0"/>
              <a:t>Old ‘Mantras’, Building New </a:t>
            </a:r>
            <a:r>
              <a:rPr lang="en-GB" sz="2400" dirty="0" smtClean="0"/>
              <a:t>Paradigms</a:t>
            </a:r>
          </a:p>
          <a:p>
            <a:r>
              <a:rPr lang="en-GB" sz="2400" dirty="0" smtClean="0"/>
              <a:t>Developing </a:t>
            </a:r>
            <a:r>
              <a:rPr lang="en-GB" sz="2400" dirty="0"/>
              <a:t>the Role of </a:t>
            </a:r>
            <a:r>
              <a:rPr lang="en-GB" sz="2400" dirty="0" smtClean="0"/>
              <a:t>SCONUL</a:t>
            </a:r>
            <a:endParaRPr lang="en-GB" sz="2400" dirty="0"/>
          </a:p>
          <a:p>
            <a:r>
              <a:rPr lang="en-GB" sz="2400" dirty="0" smtClean="0"/>
              <a:t>Conclusions </a:t>
            </a:r>
            <a:r>
              <a:rPr lang="en-GB" sz="2400" dirty="0"/>
              <a:t>and </a:t>
            </a:r>
            <a:r>
              <a:rPr lang="en-GB" sz="2400" dirty="0" smtClean="0"/>
              <a:t>Recommendations</a:t>
            </a:r>
            <a:endParaRPr lang="en-GB" sz="2400" dirty="0"/>
          </a:p>
          <a:p>
            <a:endParaRPr lang="en-US" sz="2400" dirty="0"/>
          </a:p>
        </p:txBody>
      </p:sp>
      <p:sp>
        <p:nvSpPr>
          <p:cNvPr id="4" name="Slide Number Placeholder 3"/>
          <p:cNvSpPr>
            <a:spLocks noGrp="1"/>
          </p:cNvSpPr>
          <p:nvPr>
            <p:ph type="sldNum" sz="quarter" idx="12"/>
          </p:nvPr>
        </p:nvSpPr>
        <p:spPr/>
        <p:txBody>
          <a:bodyPr/>
          <a:lstStyle/>
          <a:p>
            <a:fld id="{D5D44707-119B-44F9-B4EF-732FDCBD6A21}" type="slidenum">
              <a:rPr lang="en-GB" smtClean="0"/>
              <a:pPr/>
              <a:t>48</a:t>
            </a:fld>
            <a:endParaRPr lang="en-GB"/>
          </a:p>
        </p:txBody>
      </p:sp>
      <p:sp>
        <p:nvSpPr>
          <p:cNvPr id="6" name="Right Arrow 5"/>
          <p:cNvSpPr/>
          <p:nvPr/>
        </p:nvSpPr>
        <p:spPr>
          <a:xfrm rot="10800000">
            <a:off x="5621288" y="4077072"/>
            <a:ext cx="1368152" cy="43204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8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Questioning Library Mantras</a:t>
            </a:r>
            <a:endParaRPr lang="en-US" dirty="0"/>
          </a:p>
        </p:txBody>
      </p:sp>
      <p:sp>
        <p:nvSpPr>
          <p:cNvPr id="3" name="Content Placeholder 2"/>
          <p:cNvSpPr>
            <a:spLocks noGrp="1"/>
          </p:cNvSpPr>
          <p:nvPr>
            <p:ph idx="1"/>
          </p:nvPr>
        </p:nvSpPr>
        <p:spPr/>
        <p:txBody>
          <a:bodyPr>
            <a:normAutofit/>
          </a:bodyPr>
          <a:lstStyle/>
          <a:p>
            <a:pPr marL="0" indent="0">
              <a:spcAft>
                <a:spcPts val="600"/>
              </a:spcAft>
              <a:buNone/>
            </a:pPr>
            <a:r>
              <a:rPr lang="en-GB" sz="2800" dirty="0" smtClean="0"/>
              <a:t>We </a:t>
            </a:r>
            <a:r>
              <a:rPr lang="en-GB" sz="2800" dirty="0"/>
              <a:t>propose such traditional library ‘mantras’ should be questioned as part of libraries challenging themselves to respond to the rapidly-changing environment in which they </a:t>
            </a:r>
            <a:r>
              <a:rPr lang="en-GB" sz="2800" dirty="0" smtClean="0"/>
              <a:t>operate</a:t>
            </a:r>
            <a:r>
              <a:rPr lang="en-GB" sz="2800" dirty="0"/>
              <a:t>:</a:t>
            </a:r>
          </a:p>
          <a:p>
            <a:r>
              <a:rPr lang="en-GB" sz="2800" dirty="0" smtClean="0"/>
              <a:t>Mantra </a:t>
            </a:r>
            <a:r>
              <a:rPr lang="en-GB" sz="2800" dirty="0"/>
              <a:t>1: </a:t>
            </a:r>
            <a:r>
              <a:rPr lang="en-GB" sz="2800" b="1" i="1" dirty="0"/>
              <a:t>‘The library is a strong brand’  </a:t>
            </a:r>
          </a:p>
          <a:p>
            <a:r>
              <a:rPr lang="en-GB" sz="2800" dirty="0" smtClean="0"/>
              <a:t>Mantra </a:t>
            </a:r>
            <a:r>
              <a:rPr lang="en-GB" sz="2800" dirty="0"/>
              <a:t>2: </a:t>
            </a:r>
            <a:r>
              <a:rPr lang="en-GB" sz="2800" b="1" i="1" dirty="0"/>
              <a:t>‘The library is neutral’  </a:t>
            </a:r>
          </a:p>
          <a:p>
            <a:r>
              <a:rPr lang="en-GB" sz="2800" dirty="0" smtClean="0"/>
              <a:t>Mantra </a:t>
            </a:r>
            <a:r>
              <a:rPr lang="en-GB" sz="2800" dirty="0"/>
              <a:t>3: </a:t>
            </a:r>
            <a:r>
              <a:rPr lang="en-GB" sz="2800" i="1" dirty="0"/>
              <a:t>‘</a:t>
            </a:r>
            <a:r>
              <a:rPr lang="en-GB" sz="2800" b="1" i="1" dirty="0"/>
              <a:t>The library is trusted’  </a:t>
            </a:r>
          </a:p>
          <a:p>
            <a:r>
              <a:rPr lang="en-GB" sz="2800" dirty="0" smtClean="0"/>
              <a:t>Mantra </a:t>
            </a:r>
            <a:r>
              <a:rPr lang="en-GB" sz="2800" dirty="0"/>
              <a:t>4: </a:t>
            </a:r>
            <a:r>
              <a:rPr lang="en-GB" sz="2800" b="1" i="1" dirty="0"/>
              <a:t>‘Library spaces are unique’ </a:t>
            </a:r>
          </a:p>
          <a:p>
            <a:pPr>
              <a:tabLst>
                <a:tab pos="1944688" algn="l"/>
              </a:tabLst>
            </a:pPr>
            <a:r>
              <a:rPr lang="en-GB" sz="2800" dirty="0" smtClean="0"/>
              <a:t>Mantra </a:t>
            </a:r>
            <a:r>
              <a:rPr lang="en-GB" sz="2800" dirty="0"/>
              <a:t>5: </a:t>
            </a:r>
            <a:r>
              <a:rPr lang="en-GB" sz="2800" b="1" i="1" dirty="0"/>
              <a:t>‘The library provides for </a:t>
            </a:r>
            <a:r>
              <a:rPr lang="en-GB" sz="2800" b="1" i="1" dirty="0" smtClean="0"/>
              <a:t>discovery 	of information</a:t>
            </a:r>
            <a:r>
              <a:rPr lang="en-GB" sz="2800" i="1" dirty="0"/>
              <a:t>’</a:t>
            </a:r>
          </a:p>
          <a:p>
            <a:endParaRPr lang="en-GB" sz="2800" dirty="0"/>
          </a:p>
          <a:p>
            <a:pPr marL="0" indent="0">
              <a:buNone/>
            </a:pPr>
            <a:endParaRPr lang="en-US" sz="2800" dirty="0"/>
          </a:p>
        </p:txBody>
      </p:sp>
      <p:sp>
        <p:nvSpPr>
          <p:cNvPr id="4" name="Slide Number Placeholder 3"/>
          <p:cNvSpPr>
            <a:spLocks noGrp="1"/>
          </p:cNvSpPr>
          <p:nvPr>
            <p:ph type="sldNum" sz="quarter" idx="12"/>
          </p:nvPr>
        </p:nvSpPr>
        <p:spPr/>
        <p:txBody>
          <a:bodyPr/>
          <a:lstStyle/>
          <a:p>
            <a:fld id="{D5D44707-119B-44F9-B4EF-732FDCBD6A21}" type="slidenum">
              <a:rPr lang="en-GB" smtClean="0"/>
              <a:pPr/>
              <a:t>49</a:t>
            </a:fld>
            <a:endParaRPr lang="en-GB"/>
          </a:p>
        </p:txBody>
      </p:sp>
    </p:spTree>
    <p:extLst>
      <p:ext uri="{BB962C8B-B14F-4D97-AF65-F5344CB8AC3E}">
        <p14:creationId xmlns:p14="http://schemas.microsoft.com/office/powerpoint/2010/main" val="76606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Phase 2: Interviews</a:t>
            </a:r>
            <a:endParaRPr lang="en-GB" dirty="0"/>
          </a:p>
        </p:txBody>
      </p:sp>
      <p:sp>
        <p:nvSpPr>
          <p:cNvPr id="4" name="Content Placeholder 3"/>
          <p:cNvSpPr>
            <a:spLocks noGrp="1"/>
          </p:cNvSpPr>
          <p:nvPr>
            <p:ph idx="1"/>
          </p:nvPr>
        </p:nvSpPr>
        <p:spPr>
          <a:xfrm>
            <a:off x="457200" y="1268761"/>
            <a:ext cx="8229600" cy="5184576"/>
          </a:xfrm>
        </p:spPr>
        <p:txBody>
          <a:bodyPr>
            <a:normAutofit lnSpcReduction="10000"/>
          </a:bodyPr>
          <a:lstStyle/>
          <a:p>
            <a:r>
              <a:rPr lang="en-GB" sz="2400" dirty="0" smtClean="0"/>
              <a:t>Wide-ranging semi-structured interviews</a:t>
            </a:r>
          </a:p>
          <a:p>
            <a:r>
              <a:rPr lang="en-GB" sz="2400" dirty="0" smtClean="0"/>
              <a:t>Conducted </a:t>
            </a:r>
            <a:r>
              <a:rPr lang="en-GB" sz="2400" dirty="0"/>
              <a:t>May-July </a:t>
            </a:r>
            <a:r>
              <a:rPr lang="en-GB" sz="2400" dirty="0" smtClean="0"/>
              <a:t>2017</a:t>
            </a:r>
          </a:p>
          <a:p>
            <a:r>
              <a:rPr lang="en-GB" sz="2400" dirty="0" smtClean="0"/>
              <a:t>32 </a:t>
            </a:r>
            <a:r>
              <a:rPr lang="en-GB" sz="2400" dirty="0"/>
              <a:t>interviews (33 participants</a:t>
            </a:r>
            <a:r>
              <a:rPr lang="en-GB" sz="2400" dirty="0" smtClean="0"/>
              <a:t>)</a:t>
            </a:r>
            <a:endParaRPr lang="en-GB" sz="2000" dirty="0"/>
          </a:p>
          <a:p>
            <a:pPr lvl="1"/>
            <a:r>
              <a:rPr lang="en-GB" sz="2400" dirty="0" smtClean="0"/>
              <a:t>Senior </a:t>
            </a:r>
            <a:r>
              <a:rPr lang="en-GB" sz="2400" dirty="0"/>
              <a:t>managers and thought leaders representing </a:t>
            </a:r>
          </a:p>
          <a:p>
            <a:pPr lvl="2"/>
            <a:r>
              <a:rPr lang="en-GB" sz="2000" dirty="0"/>
              <a:t>Library, IT, Technology and </a:t>
            </a:r>
            <a:r>
              <a:rPr lang="en-GB" sz="2000" dirty="0" smtClean="0"/>
              <a:t>Learning</a:t>
            </a:r>
            <a:r>
              <a:rPr lang="en-GB" sz="2000" dirty="0"/>
              <a:t>, Educational </a:t>
            </a:r>
            <a:r>
              <a:rPr lang="en-GB" sz="2000" dirty="0" smtClean="0"/>
              <a:t>Policy, </a:t>
            </a:r>
            <a:r>
              <a:rPr lang="en-GB" sz="2000" dirty="0"/>
              <a:t>Scholarly </a:t>
            </a:r>
            <a:r>
              <a:rPr lang="en-GB" sz="2000" dirty="0" smtClean="0"/>
              <a:t>Communications</a:t>
            </a:r>
            <a:r>
              <a:rPr lang="en-GB" sz="2000" dirty="0"/>
              <a:t>, Digital </a:t>
            </a:r>
            <a:r>
              <a:rPr lang="en-GB" sz="2000" dirty="0" smtClean="0"/>
              <a:t>Humanities</a:t>
            </a:r>
            <a:r>
              <a:rPr lang="en-GB" sz="2000" dirty="0"/>
              <a:t>, Estates </a:t>
            </a:r>
            <a:r>
              <a:rPr lang="en-GB" sz="2000" dirty="0" smtClean="0"/>
              <a:t>Management</a:t>
            </a:r>
            <a:r>
              <a:rPr lang="en-GB" sz="2000" dirty="0"/>
              <a:t>, Academic SNS</a:t>
            </a:r>
          </a:p>
          <a:p>
            <a:pPr lvl="2"/>
            <a:r>
              <a:rPr lang="en-GB" sz="2000" dirty="0" smtClean="0"/>
              <a:t>23 UK, 10 International</a:t>
            </a:r>
          </a:p>
          <a:p>
            <a:pPr lvl="2"/>
            <a:r>
              <a:rPr lang="en-GB" sz="2000" dirty="0" smtClean="0"/>
              <a:t>15 </a:t>
            </a:r>
            <a:r>
              <a:rPr lang="en-GB" sz="2000" dirty="0"/>
              <a:t>women, 18 </a:t>
            </a:r>
            <a:r>
              <a:rPr lang="en-GB" sz="2000" dirty="0" smtClean="0"/>
              <a:t>men</a:t>
            </a:r>
          </a:p>
          <a:p>
            <a:r>
              <a:rPr lang="en-GB" sz="2400" dirty="0" smtClean="0"/>
              <a:t>Questions </a:t>
            </a:r>
          </a:p>
          <a:p>
            <a:pPr lvl="1"/>
            <a:r>
              <a:rPr lang="en-GB" sz="2400" dirty="0" smtClean="0"/>
              <a:t>Drew on key issues arising form the literature</a:t>
            </a:r>
          </a:p>
          <a:p>
            <a:pPr lvl="1"/>
            <a:r>
              <a:rPr lang="en-GB" sz="2400" dirty="0" smtClean="0"/>
              <a:t>Encouraging participants to think long term</a:t>
            </a:r>
          </a:p>
          <a:p>
            <a:endParaRPr lang="en-GB" sz="2800" dirty="0"/>
          </a:p>
          <a:p>
            <a:pPr lvl="1"/>
            <a:endParaRPr lang="en-GB" sz="2400" dirty="0"/>
          </a:p>
          <a:p>
            <a:pPr lvl="1"/>
            <a:endParaRPr lang="en-GB" sz="2400" dirty="0"/>
          </a:p>
          <a:p>
            <a:pPr marL="57150" indent="0">
              <a:buNone/>
            </a:pPr>
            <a:endParaRPr lang="en-GB" sz="2800" dirty="0"/>
          </a:p>
          <a:p>
            <a:pPr lvl="1"/>
            <a:endParaRPr lang="en-US" dirty="0"/>
          </a:p>
        </p:txBody>
      </p:sp>
    </p:spTree>
    <p:extLst>
      <p:ext uri="{BB962C8B-B14F-4D97-AF65-F5344CB8AC3E}">
        <p14:creationId xmlns:p14="http://schemas.microsoft.com/office/powerpoint/2010/main" val="2926032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Building New Paradigms</a:t>
            </a:r>
            <a:endParaRPr lang="en-US" dirty="0"/>
          </a:p>
        </p:txBody>
      </p:sp>
      <p:sp>
        <p:nvSpPr>
          <p:cNvPr id="5" name="Content Placeholder 4"/>
          <p:cNvSpPr>
            <a:spLocks noGrp="1"/>
          </p:cNvSpPr>
          <p:nvPr>
            <p:ph sz="half" idx="1"/>
          </p:nvPr>
        </p:nvSpPr>
        <p:spPr/>
        <p:txBody>
          <a:bodyPr/>
          <a:lstStyle/>
          <a:p>
            <a:r>
              <a:rPr lang="en-GB" sz="2200" dirty="0"/>
              <a:t>Paradigm 1: </a:t>
            </a:r>
            <a:endParaRPr lang="en-GB" sz="2200" dirty="0" smtClean="0"/>
          </a:p>
          <a:p>
            <a:pPr marL="347663" indent="0">
              <a:buNone/>
            </a:pPr>
            <a:r>
              <a:rPr lang="en-GB" sz="2200" b="1" dirty="0" smtClean="0"/>
              <a:t>The </a:t>
            </a:r>
            <a:r>
              <a:rPr lang="en-GB" sz="2200" b="1" dirty="0"/>
              <a:t>hybrid library </a:t>
            </a:r>
          </a:p>
          <a:p>
            <a:r>
              <a:rPr lang="en-GB" sz="2200" dirty="0" smtClean="0"/>
              <a:t>Paradigm </a:t>
            </a:r>
            <a:r>
              <a:rPr lang="en-GB" sz="2200" dirty="0"/>
              <a:t>2: </a:t>
            </a:r>
            <a:endParaRPr lang="en-GB" sz="2200" dirty="0" smtClean="0"/>
          </a:p>
          <a:p>
            <a:pPr marL="347663" indent="0">
              <a:buNone/>
            </a:pPr>
            <a:r>
              <a:rPr lang="en-GB" sz="2200" b="1" dirty="0" smtClean="0"/>
              <a:t>The </a:t>
            </a:r>
            <a:r>
              <a:rPr lang="en-GB" sz="2200" b="1" dirty="0"/>
              <a:t>inside-out library </a:t>
            </a:r>
          </a:p>
          <a:p>
            <a:r>
              <a:rPr lang="en-GB" sz="2200" dirty="0" smtClean="0"/>
              <a:t>Paradigm </a:t>
            </a:r>
            <a:r>
              <a:rPr lang="en-GB" sz="2200" dirty="0"/>
              <a:t>3: </a:t>
            </a:r>
            <a:endParaRPr lang="en-GB" sz="2200" dirty="0" smtClean="0"/>
          </a:p>
          <a:p>
            <a:pPr marL="347663" indent="0">
              <a:buNone/>
            </a:pPr>
            <a:r>
              <a:rPr lang="en-GB" sz="2200" b="1" dirty="0" smtClean="0"/>
              <a:t>The </a:t>
            </a:r>
            <a:r>
              <a:rPr lang="en-GB" sz="2200" b="1" dirty="0"/>
              <a:t>library in the life of the user </a:t>
            </a:r>
          </a:p>
          <a:p>
            <a:r>
              <a:rPr lang="en-GB" sz="2200" dirty="0" smtClean="0"/>
              <a:t>Paradigm </a:t>
            </a:r>
            <a:r>
              <a:rPr lang="en-GB" sz="2200" dirty="0"/>
              <a:t>4: </a:t>
            </a:r>
            <a:endParaRPr lang="en-GB" sz="2200" dirty="0" smtClean="0"/>
          </a:p>
          <a:p>
            <a:pPr marL="347663" indent="0">
              <a:buNone/>
            </a:pPr>
            <a:r>
              <a:rPr lang="en-GB" sz="2200" b="1" dirty="0" smtClean="0"/>
              <a:t>The </a:t>
            </a:r>
            <a:r>
              <a:rPr lang="en-GB" sz="2200" b="1" dirty="0"/>
              <a:t>library as platform </a:t>
            </a:r>
          </a:p>
          <a:p>
            <a:r>
              <a:rPr lang="en-GB" sz="2200" dirty="0" smtClean="0"/>
              <a:t>Paradigm </a:t>
            </a:r>
            <a:r>
              <a:rPr lang="en-GB" sz="2200" dirty="0"/>
              <a:t>5: </a:t>
            </a:r>
            <a:endParaRPr lang="en-GB" sz="2200" dirty="0" smtClean="0"/>
          </a:p>
          <a:p>
            <a:pPr marL="347663" indent="0">
              <a:buNone/>
            </a:pPr>
            <a:r>
              <a:rPr lang="en-GB" sz="2200" b="1" dirty="0" smtClean="0"/>
              <a:t>The </a:t>
            </a:r>
            <a:r>
              <a:rPr lang="en-GB" sz="2200" b="1" dirty="0"/>
              <a:t>library as infrastructure</a:t>
            </a:r>
          </a:p>
          <a:p>
            <a:endParaRPr lang="en-GB" dirty="0"/>
          </a:p>
          <a:p>
            <a:endParaRPr lang="en-US" dirty="0"/>
          </a:p>
        </p:txBody>
      </p:sp>
      <p:sp>
        <p:nvSpPr>
          <p:cNvPr id="6" name="Content Placeholder 5"/>
          <p:cNvSpPr>
            <a:spLocks noGrp="1"/>
          </p:cNvSpPr>
          <p:nvPr>
            <p:ph sz="half" idx="2"/>
          </p:nvPr>
        </p:nvSpPr>
        <p:spPr/>
        <p:txBody>
          <a:bodyPr/>
          <a:lstStyle/>
          <a:p>
            <a:r>
              <a:rPr lang="en-GB" sz="2200" dirty="0"/>
              <a:t>Paradigm 6: </a:t>
            </a:r>
            <a:endParaRPr lang="en-GB" sz="2200" dirty="0" smtClean="0"/>
          </a:p>
          <a:p>
            <a:pPr marL="339725" indent="0">
              <a:buNone/>
            </a:pPr>
            <a:r>
              <a:rPr lang="en-GB" sz="2200" b="1" dirty="0" smtClean="0"/>
              <a:t>The </a:t>
            </a:r>
            <a:r>
              <a:rPr lang="en-GB" sz="2200" b="1" dirty="0"/>
              <a:t>computational library</a:t>
            </a:r>
          </a:p>
          <a:p>
            <a:r>
              <a:rPr lang="en-GB" sz="2200" dirty="0" smtClean="0"/>
              <a:t>Paradigm </a:t>
            </a:r>
            <a:r>
              <a:rPr lang="en-GB" sz="2200" dirty="0"/>
              <a:t>7: </a:t>
            </a:r>
            <a:endParaRPr lang="en-GB" sz="2200" dirty="0" smtClean="0"/>
          </a:p>
          <a:p>
            <a:pPr marL="339725" indent="0">
              <a:buNone/>
            </a:pPr>
            <a:r>
              <a:rPr lang="en-GB" sz="2200" b="1" dirty="0" smtClean="0"/>
              <a:t>The </a:t>
            </a:r>
            <a:r>
              <a:rPr lang="en-GB" sz="2200" b="1" dirty="0"/>
              <a:t>service-oriented library </a:t>
            </a:r>
          </a:p>
          <a:p>
            <a:r>
              <a:rPr lang="en-GB" sz="2200" dirty="0" smtClean="0"/>
              <a:t>Paradigm </a:t>
            </a:r>
            <a:r>
              <a:rPr lang="en-GB" sz="2200" dirty="0"/>
              <a:t>8: </a:t>
            </a:r>
            <a:endParaRPr lang="en-GB" sz="2200" dirty="0" smtClean="0"/>
          </a:p>
          <a:p>
            <a:pPr marL="339725" indent="0">
              <a:buNone/>
            </a:pPr>
            <a:r>
              <a:rPr lang="en-GB" sz="2200" b="1" dirty="0" smtClean="0"/>
              <a:t>The </a:t>
            </a:r>
            <a:r>
              <a:rPr lang="en-GB" sz="2200" b="1" dirty="0"/>
              <a:t>library as digital third space </a:t>
            </a:r>
          </a:p>
          <a:p>
            <a:r>
              <a:rPr lang="en-GB" sz="2200" dirty="0" smtClean="0"/>
              <a:t>Paradigm </a:t>
            </a:r>
            <a:r>
              <a:rPr lang="en-GB" sz="2200" dirty="0"/>
              <a:t>9: </a:t>
            </a:r>
            <a:endParaRPr lang="en-GB" sz="2200" dirty="0" smtClean="0"/>
          </a:p>
          <a:p>
            <a:pPr marL="339725" indent="0">
              <a:buNone/>
            </a:pPr>
            <a:r>
              <a:rPr lang="en-GB" sz="2200" b="1" dirty="0" smtClean="0"/>
              <a:t>The </a:t>
            </a:r>
            <a:r>
              <a:rPr lang="en-GB" sz="2200" b="1" dirty="0"/>
              <a:t>globalised library </a:t>
            </a:r>
          </a:p>
          <a:p>
            <a:r>
              <a:rPr lang="en-GB" sz="2200" dirty="0" smtClean="0"/>
              <a:t>Paradigm </a:t>
            </a:r>
            <a:r>
              <a:rPr lang="en-GB" sz="2200" dirty="0"/>
              <a:t>10: </a:t>
            </a:r>
            <a:endParaRPr lang="en-GB" sz="2200" dirty="0" smtClean="0"/>
          </a:p>
          <a:p>
            <a:pPr marL="339725" indent="0">
              <a:buNone/>
            </a:pPr>
            <a:r>
              <a:rPr lang="en-GB" sz="2200" b="1" dirty="0" smtClean="0"/>
              <a:t>The </a:t>
            </a:r>
            <a:r>
              <a:rPr lang="en-GB" sz="2200" b="1" dirty="0" err="1"/>
              <a:t>boundaryless</a:t>
            </a:r>
            <a:r>
              <a:rPr lang="en-GB" sz="2200" b="1" dirty="0"/>
              <a:t> library </a:t>
            </a:r>
          </a:p>
          <a:p>
            <a:endParaRPr lang="en-GB" sz="2200" dirty="0"/>
          </a:p>
          <a:p>
            <a:endParaRPr lang="en-US" dirty="0"/>
          </a:p>
        </p:txBody>
      </p:sp>
      <p:sp>
        <p:nvSpPr>
          <p:cNvPr id="4" name="Slide Number Placeholder 3"/>
          <p:cNvSpPr>
            <a:spLocks noGrp="1"/>
          </p:cNvSpPr>
          <p:nvPr>
            <p:ph type="sldNum" sz="quarter" idx="12"/>
          </p:nvPr>
        </p:nvSpPr>
        <p:spPr/>
        <p:txBody>
          <a:bodyPr/>
          <a:lstStyle/>
          <a:p>
            <a:fld id="{D5D44707-119B-44F9-B4EF-732FDCBD6A21}" type="slidenum">
              <a:rPr lang="en-GB" smtClean="0"/>
              <a:pPr/>
              <a:t>50</a:t>
            </a:fld>
            <a:endParaRPr lang="en-GB"/>
          </a:p>
        </p:txBody>
      </p:sp>
    </p:spTree>
    <p:extLst>
      <p:ext uri="{BB962C8B-B14F-4D97-AF65-F5344CB8AC3E}">
        <p14:creationId xmlns:p14="http://schemas.microsoft.com/office/powerpoint/2010/main" val="180594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Report</a:t>
            </a:r>
            <a:endParaRPr lang="en-US" dirty="0"/>
          </a:p>
        </p:txBody>
      </p:sp>
      <p:sp>
        <p:nvSpPr>
          <p:cNvPr id="3" name="Content Placeholder 2"/>
          <p:cNvSpPr>
            <a:spLocks noGrp="1"/>
          </p:cNvSpPr>
          <p:nvPr>
            <p:ph sz="half" idx="1"/>
          </p:nvPr>
        </p:nvSpPr>
        <p:spPr>
          <a:xfrm>
            <a:off x="5796135" y="1268760"/>
            <a:ext cx="2896683" cy="4857403"/>
          </a:xfrm>
        </p:spPr>
        <p:txBody>
          <a:bodyPr>
            <a:normAutofit/>
          </a:bodyPr>
          <a:lstStyle/>
          <a:p>
            <a:pPr marL="0" indent="0">
              <a:buNone/>
            </a:pPr>
            <a:endParaRPr lang="en-GB" sz="2200" dirty="0" smtClean="0"/>
          </a:p>
        </p:txBody>
      </p:sp>
      <p:sp>
        <p:nvSpPr>
          <p:cNvPr id="5" name="Content Placeholder 4"/>
          <p:cNvSpPr>
            <a:spLocks noGrp="1"/>
          </p:cNvSpPr>
          <p:nvPr>
            <p:ph sz="half" idx="2"/>
          </p:nvPr>
        </p:nvSpPr>
        <p:spPr>
          <a:xfrm>
            <a:off x="529208" y="1268759"/>
            <a:ext cx="4978896" cy="4857403"/>
          </a:xfrm>
          <a:ln>
            <a:solidFill>
              <a:srgbClr val="002060"/>
            </a:solidFill>
          </a:ln>
        </p:spPr>
        <p:txBody>
          <a:bodyPr>
            <a:noAutofit/>
          </a:bodyPr>
          <a:lstStyle/>
          <a:p>
            <a:pPr marL="0" indent="0">
              <a:buNone/>
            </a:pPr>
            <a:r>
              <a:rPr lang="en-GB" b="1" dirty="0" smtClean="0"/>
              <a:t>Structure:</a:t>
            </a:r>
          </a:p>
          <a:p>
            <a:r>
              <a:rPr lang="en-GB" sz="2400" dirty="0" smtClean="0"/>
              <a:t>Identifying </a:t>
            </a:r>
            <a:r>
              <a:rPr lang="en-GB" sz="2400" dirty="0"/>
              <a:t>the </a:t>
            </a:r>
            <a:r>
              <a:rPr lang="en-GB" sz="2400" dirty="0" smtClean="0"/>
              <a:t>Trends</a:t>
            </a:r>
          </a:p>
          <a:p>
            <a:r>
              <a:rPr lang="en-GB" sz="2400" dirty="0" smtClean="0"/>
              <a:t>Recognising </a:t>
            </a:r>
            <a:r>
              <a:rPr lang="en-GB" sz="2400" dirty="0"/>
              <a:t>the Challenges and </a:t>
            </a:r>
            <a:r>
              <a:rPr lang="en-GB" sz="2400" dirty="0" smtClean="0"/>
              <a:t>Opportunities</a:t>
            </a:r>
          </a:p>
          <a:p>
            <a:r>
              <a:rPr lang="en-GB" sz="2400" dirty="0" smtClean="0"/>
              <a:t>Positioning </a:t>
            </a:r>
            <a:r>
              <a:rPr lang="en-GB" sz="2400" dirty="0"/>
              <a:t>the </a:t>
            </a:r>
            <a:r>
              <a:rPr lang="en-GB" sz="2400" dirty="0" smtClean="0"/>
              <a:t>Library</a:t>
            </a:r>
            <a:endParaRPr lang="en-GB" sz="2400" dirty="0"/>
          </a:p>
          <a:p>
            <a:r>
              <a:rPr lang="en-GB" sz="2400" dirty="0" smtClean="0"/>
              <a:t>Communicating </a:t>
            </a:r>
            <a:r>
              <a:rPr lang="en-GB" sz="2400" dirty="0"/>
              <a:t>and </a:t>
            </a:r>
            <a:r>
              <a:rPr lang="en-GB" sz="2400" dirty="0" smtClean="0"/>
              <a:t>Changing</a:t>
            </a:r>
            <a:endParaRPr lang="en-GB" sz="2400" dirty="0"/>
          </a:p>
          <a:p>
            <a:r>
              <a:rPr lang="en-GB" sz="2400" dirty="0" smtClean="0"/>
              <a:t>Questioning </a:t>
            </a:r>
            <a:r>
              <a:rPr lang="en-GB" sz="2400" dirty="0"/>
              <a:t>Old ‘Mantras’, Building New </a:t>
            </a:r>
            <a:r>
              <a:rPr lang="en-GB" sz="2400" dirty="0" smtClean="0"/>
              <a:t>Paradigms</a:t>
            </a:r>
          </a:p>
          <a:p>
            <a:r>
              <a:rPr lang="en-GB" sz="2400" dirty="0" smtClean="0"/>
              <a:t>Developing </a:t>
            </a:r>
            <a:r>
              <a:rPr lang="en-GB" sz="2400" dirty="0"/>
              <a:t>the Role of </a:t>
            </a:r>
            <a:r>
              <a:rPr lang="en-GB" sz="2400" dirty="0" smtClean="0"/>
              <a:t>SCONUL</a:t>
            </a:r>
            <a:endParaRPr lang="en-GB" sz="2400" dirty="0"/>
          </a:p>
          <a:p>
            <a:r>
              <a:rPr lang="en-GB" sz="2400" dirty="0" smtClean="0"/>
              <a:t>Conclusions </a:t>
            </a:r>
            <a:r>
              <a:rPr lang="en-GB" sz="2400" dirty="0"/>
              <a:t>and </a:t>
            </a:r>
            <a:r>
              <a:rPr lang="en-GB" sz="2400" dirty="0" smtClean="0"/>
              <a:t>Recommendations</a:t>
            </a:r>
            <a:endParaRPr lang="en-GB" sz="2400" dirty="0"/>
          </a:p>
          <a:p>
            <a:endParaRPr lang="en-US" sz="2400" dirty="0"/>
          </a:p>
        </p:txBody>
      </p:sp>
      <p:sp>
        <p:nvSpPr>
          <p:cNvPr id="4" name="Slide Number Placeholder 3"/>
          <p:cNvSpPr>
            <a:spLocks noGrp="1"/>
          </p:cNvSpPr>
          <p:nvPr>
            <p:ph type="sldNum" sz="quarter" idx="12"/>
          </p:nvPr>
        </p:nvSpPr>
        <p:spPr/>
        <p:txBody>
          <a:bodyPr/>
          <a:lstStyle/>
          <a:p>
            <a:fld id="{D5D44707-119B-44F9-B4EF-732FDCBD6A21}" type="slidenum">
              <a:rPr lang="en-GB" smtClean="0"/>
              <a:pPr/>
              <a:t>51</a:t>
            </a:fld>
            <a:endParaRPr lang="en-GB"/>
          </a:p>
        </p:txBody>
      </p:sp>
      <p:sp>
        <p:nvSpPr>
          <p:cNvPr id="6" name="Right Arrow 5"/>
          <p:cNvSpPr/>
          <p:nvPr/>
        </p:nvSpPr>
        <p:spPr>
          <a:xfrm rot="10800000">
            <a:off x="5621288" y="4725143"/>
            <a:ext cx="1368152" cy="43204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042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Role of SCONUL</a:t>
            </a:r>
            <a:endParaRPr lang="en-US" dirty="0"/>
          </a:p>
        </p:txBody>
      </p:sp>
      <p:sp>
        <p:nvSpPr>
          <p:cNvPr id="7" name="Content Placeholder 6"/>
          <p:cNvSpPr>
            <a:spLocks noGrp="1"/>
          </p:cNvSpPr>
          <p:nvPr>
            <p:ph idx="1"/>
          </p:nvPr>
        </p:nvSpPr>
        <p:spPr>
          <a:xfrm>
            <a:off x="457200" y="1196752"/>
            <a:ext cx="2451388" cy="4929411"/>
          </a:xfrm>
        </p:spPr>
        <p:txBody>
          <a:bodyPr>
            <a:noAutofit/>
          </a:bodyPr>
          <a:lstStyle/>
          <a:p>
            <a:pPr marL="0" indent="0">
              <a:buNone/>
            </a:pPr>
            <a:r>
              <a:rPr lang="en-GB" sz="2400" dirty="0" smtClean="0"/>
              <a:t>The importance of creating </a:t>
            </a:r>
            <a:r>
              <a:rPr lang="en-GB" sz="2400" dirty="0"/>
              <a:t>spaces for more long-term thinking around transformational </a:t>
            </a:r>
            <a:r>
              <a:rPr lang="en-GB" sz="2400" dirty="0" smtClean="0"/>
              <a:t>change</a:t>
            </a:r>
            <a:endParaRPr lang="en-US" sz="2400" dirty="0"/>
          </a:p>
        </p:txBody>
      </p:sp>
      <p:sp>
        <p:nvSpPr>
          <p:cNvPr id="5" name="Slide Number Placeholder 4"/>
          <p:cNvSpPr>
            <a:spLocks noGrp="1"/>
          </p:cNvSpPr>
          <p:nvPr>
            <p:ph type="sldNum" sz="quarter" idx="12"/>
          </p:nvPr>
        </p:nvSpPr>
        <p:spPr/>
        <p:txBody>
          <a:bodyPr/>
          <a:lstStyle/>
          <a:p>
            <a:fld id="{D5D44707-119B-44F9-B4EF-732FDCBD6A21}" type="slidenum">
              <a:rPr lang="en-GB" smtClean="0"/>
              <a:t>52</a:t>
            </a:fld>
            <a:endParaRPr lang="en-GB"/>
          </a:p>
        </p:txBody>
      </p:sp>
      <p:pic>
        <p:nvPicPr>
          <p:cNvPr id="9" name="Picture 8"/>
          <p:cNvPicPr>
            <a:picLocks noChangeAspect="1"/>
          </p:cNvPicPr>
          <p:nvPr/>
        </p:nvPicPr>
        <p:blipFill>
          <a:blip r:embed="rId3"/>
          <a:stretch>
            <a:fillRect/>
          </a:stretch>
        </p:blipFill>
        <p:spPr>
          <a:xfrm>
            <a:off x="2908588" y="1196752"/>
            <a:ext cx="6035544" cy="4608512"/>
          </a:xfrm>
          <a:prstGeom prst="rect">
            <a:avLst/>
          </a:prstGeom>
        </p:spPr>
      </p:pic>
    </p:spTree>
    <p:extLst>
      <p:ext uri="{BB962C8B-B14F-4D97-AF65-F5344CB8AC3E}">
        <p14:creationId xmlns:p14="http://schemas.microsoft.com/office/powerpoint/2010/main" val="108701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Report</a:t>
            </a:r>
            <a:endParaRPr lang="en-US" dirty="0"/>
          </a:p>
        </p:txBody>
      </p:sp>
      <p:sp>
        <p:nvSpPr>
          <p:cNvPr id="3" name="Content Placeholder 2"/>
          <p:cNvSpPr>
            <a:spLocks noGrp="1"/>
          </p:cNvSpPr>
          <p:nvPr>
            <p:ph sz="half" idx="1"/>
          </p:nvPr>
        </p:nvSpPr>
        <p:spPr>
          <a:xfrm>
            <a:off x="5796135" y="1268760"/>
            <a:ext cx="2896683" cy="4857403"/>
          </a:xfrm>
        </p:spPr>
        <p:txBody>
          <a:bodyPr>
            <a:normAutofit/>
          </a:bodyPr>
          <a:lstStyle/>
          <a:p>
            <a:pPr marL="0" indent="0">
              <a:buNone/>
            </a:pPr>
            <a:endParaRPr lang="en-GB" sz="2200" dirty="0" smtClean="0"/>
          </a:p>
        </p:txBody>
      </p:sp>
      <p:sp>
        <p:nvSpPr>
          <p:cNvPr id="5" name="Content Placeholder 4"/>
          <p:cNvSpPr>
            <a:spLocks noGrp="1"/>
          </p:cNvSpPr>
          <p:nvPr>
            <p:ph sz="half" idx="2"/>
          </p:nvPr>
        </p:nvSpPr>
        <p:spPr>
          <a:xfrm>
            <a:off x="529208" y="1268759"/>
            <a:ext cx="4978896" cy="4857403"/>
          </a:xfrm>
          <a:ln>
            <a:solidFill>
              <a:srgbClr val="002060"/>
            </a:solidFill>
          </a:ln>
        </p:spPr>
        <p:txBody>
          <a:bodyPr>
            <a:noAutofit/>
          </a:bodyPr>
          <a:lstStyle/>
          <a:p>
            <a:pPr marL="0" indent="0">
              <a:buNone/>
            </a:pPr>
            <a:r>
              <a:rPr lang="en-GB" b="1" dirty="0" smtClean="0"/>
              <a:t>Structure:</a:t>
            </a:r>
          </a:p>
          <a:p>
            <a:r>
              <a:rPr lang="en-GB" sz="2400" dirty="0" smtClean="0"/>
              <a:t>Identifying </a:t>
            </a:r>
            <a:r>
              <a:rPr lang="en-GB" sz="2400" dirty="0"/>
              <a:t>the </a:t>
            </a:r>
            <a:r>
              <a:rPr lang="en-GB" sz="2400" dirty="0" smtClean="0"/>
              <a:t>Trends</a:t>
            </a:r>
          </a:p>
          <a:p>
            <a:r>
              <a:rPr lang="en-GB" sz="2400" dirty="0" smtClean="0"/>
              <a:t>Recognising </a:t>
            </a:r>
            <a:r>
              <a:rPr lang="en-GB" sz="2400" dirty="0"/>
              <a:t>the Challenges and </a:t>
            </a:r>
            <a:r>
              <a:rPr lang="en-GB" sz="2400" dirty="0" smtClean="0"/>
              <a:t>Opportunities</a:t>
            </a:r>
          </a:p>
          <a:p>
            <a:r>
              <a:rPr lang="en-GB" sz="2400" dirty="0" smtClean="0"/>
              <a:t>Positioning </a:t>
            </a:r>
            <a:r>
              <a:rPr lang="en-GB" sz="2400" dirty="0"/>
              <a:t>the </a:t>
            </a:r>
            <a:r>
              <a:rPr lang="en-GB" sz="2400" dirty="0" smtClean="0"/>
              <a:t>Library</a:t>
            </a:r>
            <a:endParaRPr lang="en-GB" sz="2400" dirty="0"/>
          </a:p>
          <a:p>
            <a:r>
              <a:rPr lang="en-GB" sz="2400" dirty="0" smtClean="0"/>
              <a:t>Communicating </a:t>
            </a:r>
            <a:r>
              <a:rPr lang="en-GB" sz="2400" dirty="0"/>
              <a:t>and </a:t>
            </a:r>
            <a:r>
              <a:rPr lang="en-GB" sz="2400" dirty="0" smtClean="0"/>
              <a:t>Changing</a:t>
            </a:r>
            <a:endParaRPr lang="en-GB" sz="2400" dirty="0"/>
          </a:p>
          <a:p>
            <a:r>
              <a:rPr lang="en-GB" sz="2400" dirty="0" smtClean="0"/>
              <a:t>Questioning </a:t>
            </a:r>
            <a:r>
              <a:rPr lang="en-GB" sz="2400" dirty="0"/>
              <a:t>Old ‘Mantras’, Building New </a:t>
            </a:r>
            <a:r>
              <a:rPr lang="en-GB" sz="2400" dirty="0" smtClean="0"/>
              <a:t>Paradigms</a:t>
            </a:r>
          </a:p>
          <a:p>
            <a:r>
              <a:rPr lang="en-GB" sz="2400" dirty="0" smtClean="0"/>
              <a:t>Developing </a:t>
            </a:r>
            <a:r>
              <a:rPr lang="en-GB" sz="2400" dirty="0"/>
              <a:t>the Role of </a:t>
            </a:r>
            <a:r>
              <a:rPr lang="en-GB" sz="2400" dirty="0" smtClean="0"/>
              <a:t>SCONUL</a:t>
            </a:r>
            <a:endParaRPr lang="en-GB" sz="2400" dirty="0"/>
          </a:p>
          <a:p>
            <a:r>
              <a:rPr lang="en-GB" sz="2400" dirty="0" smtClean="0"/>
              <a:t>Conclusions </a:t>
            </a:r>
            <a:r>
              <a:rPr lang="en-GB" sz="2400" dirty="0"/>
              <a:t>and </a:t>
            </a:r>
            <a:r>
              <a:rPr lang="en-GB" sz="2400" dirty="0" smtClean="0"/>
              <a:t>Recommendations</a:t>
            </a:r>
            <a:endParaRPr lang="en-GB" sz="2400" dirty="0"/>
          </a:p>
          <a:p>
            <a:endParaRPr lang="en-US" sz="2400" dirty="0"/>
          </a:p>
        </p:txBody>
      </p:sp>
      <p:sp>
        <p:nvSpPr>
          <p:cNvPr id="4" name="Slide Number Placeholder 3"/>
          <p:cNvSpPr>
            <a:spLocks noGrp="1"/>
          </p:cNvSpPr>
          <p:nvPr>
            <p:ph type="sldNum" sz="quarter" idx="12"/>
          </p:nvPr>
        </p:nvSpPr>
        <p:spPr/>
        <p:txBody>
          <a:bodyPr/>
          <a:lstStyle/>
          <a:p>
            <a:fld id="{D5D44707-119B-44F9-B4EF-732FDCBD6A21}" type="slidenum">
              <a:rPr lang="en-GB" smtClean="0"/>
              <a:pPr/>
              <a:t>53</a:t>
            </a:fld>
            <a:endParaRPr lang="en-GB"/>
          </a:p>
        </p:txBody>
      </p:sp>
      <p:sp>
        <p:nvSpPr>
          <p:cNvPr id="6" name="Right Arrow 5"/>
          <p:cNvSpPr/>
          <p:nvPr/>
        </p:nvSpPr>
        <p:spPr>
          <a:xfrm rot="10800000">
            <a:off x="5621288" y="5301208"/>
            <a:ext cx="1368152" cy="43204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568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Paradoxes (1)</a:t>
            </a:r>
            <a:endParaRPr lang="en-US" dirty="0"/>
          </a:p>
        </p:txBody>
      </p:sp>
      <p:sp>
        <p:nvSpPr>
          <p:cNvPr id="7" name="Content Placeholder 6"/>
          <p:cNvSpPr>
            <a:spLocks noGrp="1"/>
          </p:cNvSpPr>
          <p:nvPr>
            <p:ph idx="1"/>
          </p:nvPr>
        </p:nvSpPr>
        <p:spPr/>
        <p:txBody>
          <a:bodyPr>
            <a:noAutofit/>
          </a:bodyPr>
          <a:lstStyle/>
          <a:p>
            <a:pPr marL="514350" lvl="0" indent="-514350">
              <a:buFont typeface="+mj-lt"/>
              <a:buAutoNum type="arabicPeriod"/>
            </a:pPr>
            <a:r>
              <a:rPr lang="en-GB" sz="2000" dirty="0"/>
              <a:t>Participants identified a wide range of potentially transformative trends for libraries, but there was no consensus about which trends were most important.</a:t>
            </a:r>
            <a:endParaRPr lang="en-US" sz="2000" dirty="0"/>
          </a:p>
          <a:p>
            <a:pPr marL="514350" lvl="0" indent="-514350">
              <a:buFont typeface="+mj-lt"/>
              <a:buAutoNum type="arabicPeriod"/>
            </a:pPr>
            <a:r>
              <a:rPr lang="en-GB" sz="2000" dirty="0"/>
              <a:t>Some key nexuses of change can be identified, but the end game for each remains unclear.</a:t>
            </a:r>
            <a:endParaRPr lang="en-US" sz="2000" dirty="0"/>
          </a:p>
          <a:p>
            <a:pPr marL="514350" lvl="0" indent="-514350">
              <a:buFont typeface="+mj-lt"/>
              <a:buAutoNum type="arabicPeriod"/>
            </a:pPr>
            <a:r>
              <a:rPr lang="en-GB" sz="2000" dirty="0"/>
              <a:t>Despite the recognition of potential for change, images of the library of the future seemed rather similar to what exists now.</a:t>
            </a:r>
            <a:endParaRPr lang="en-US" sz="2000" dirty="0"/>
          </a:p>
          <a:p>
            <a:pPr marL="514350" lvl="0" indent="-514350">
              <a:buFont typeface="+mj-lt"/>
              <a:buAutoNum type="arabicPeriod"/>
            </a:pPr>
            <a:r>
              <a:rPr lang="en-GB" sz="2000" dirty="0"/>
              <a:t>Despite many trends being recognised, some key transformational forces, such as AI, were not widely understood.</a:t>
            </a:r>
            <a:endParaRPr lang="en-US" sz="2000" dirty="0"/>
          </a:p>
          <a:p>
            <a:pPr marL="514350" lvl="0" indent="-514350">
              <a:buFont typeface="+mj-lt"/>
              <a:buAutoNum type="arabicPeriod"/>
            </a:pPr>
            <a:r>
              <a:rPr lang="en-GB" sz="2000" dirty="0"/>
              <a:t>Library spaces are seen as unique and valuable, but library digital spaces are far from compelling.</a:t>
            </a:r>
            <a:endParaRPr lang="en-US" sz="2000" dirty="0"/>
          </a:p>
          <a:p>
            <a:pPr marL="514350" lvl="0" indent="-514350">
              <a:buFont typeface="+mj-lt"/>
              <a:buAutoNum type="arabicPeriod"/>
            </a:pPr>
            <a:r>
              <a:rPr lang="en-GB" sz="2000" dirty="0"/>
              <a:t>Libraries see themselves as good at collaboration but are often too insular. </a:t>
            </a:r>
            <a:endParaRPr lang="en-US" sz="2000" dirty="0"/>
          </a:p>
          <a:p>
            <a:pPr marL="514350" lvl="0" indent="-514350">
              <a:buFont typeface="+mj-lt"/>
              <a:buAutoNum type="arabicPeriod"/>
            </a:pPr>
            <a:r>
              <a:rPr lang="en-GB" sz="2000" dirty="0"/>
              <a:t>Libraries see themselves as forward looking but often fail to engage in truly innovative thinking and risk taking.</a:t>
            </a:r>
            <a:endParaRPr lang="en-US" sz="2000" dirty="0"/>
          </a:p>
          <a:p>
            <a:endParaRPr lang="en-US" sz="2000" dirty="0"/>
          </a:p>
        </p:txBody>
      </p:sp>
      <p:sp>
        <p:nvSpPr>
          <p:cNvPr id="5" name="Slide Number Placeholder 4"/>
          <p:cNvSpPr>
            <a:spLocks noGrp="1"/>
          </p:cNvSpPr>
          <p:nvPr>
            <p:ph type="sldNum" sz="quarter" idx="12"/>
          </p:nvPr>
        </p:nvSpPr>
        <p:spPr/>
        <p:txBody>
          <a:bodyPr/>
          <a:lstStyle/>
          <a:p>
            <a:fld id="{D5D44707-119B-44F9-B4EF-732FDCBD6A21}" type="slidenum">
              <a:rPr lang="en-GB" smtClean="0"/>
              <a:t>54</a:t>
            </a:fld>
            <a:endParaRPr lang="en-GB"/>
          </a:p>
        </p:txBody>
      </p:sp>
    </p:spTree>
    <p:extLst>
      <p:ext uri="{BB962C8B-B14F-4D97-AF65-F5344CB8AC3E}">
        <p14:creationId xmlns:p14="http://schemas.microsoft.com/office/powerpoint/2010/main" val="614357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smtClean="0"/>
              <a:t>Paradoxes (2)</a:t>
            </a:r>
            <a:endParaRPr lang="en-US" dirty="0"/>
          </a:p>
        </p:txBody>
      </p:sp>
      <p:sp>
        <p:nvSpPr>
          <p:cNvPr id="11" name="Content Placeholder 10"/>
          <p:cNvSpPr>
            <a:spLocks noGrp="1"/>
          </p:cNvSpPr>
          <p:nvPr>
            <p:ph idx="1"/>
          </p:nvPr>
        </p:nvSpPr>
        <p:spPr/>
        <p:txBody>
          <a:bodyPr/>
          <a:lstStyle/>
          <a:p>
            <a:pPr marL="457200" lvl="0" indent="-457200">
              <a:buFont typeface="+mj-lt"/>
              <a:buAutoNum type="arabicPeriod" startAt="8"/>
            </a:pPr>
            <a:r>
              <a:rPr lang="en-GB" sz="2000" dirty="0"/>
              <a:t>There was agreement that alignment to the institution was essential, but we suggest there are three radically different styles of alignment.</a:t>
            </a:r>
            <a:endParaRPr lang="en-US" sz="2000" dirty="0"/>
          </a:p>
          <a:p>
            <a:pPr marL="457200" lvl="0" indent="-457200">
              <a:buFont typeface="+mj-lt"/>
              <a:buAutoNum type="arabicPeriod" startAt="8"/>
            </a:pPr>
            <a:r>
              <a:rPr lang="en-GB" sz="2000" dirty="0"/>
              <a:t>Library Participants were optimistic about the future of libraries, but Non-Library Participants less so.</a:t>
            </a:r>
            <a:endParaRPr lang="en-US" sz="2000" dirty="0"/>
          </a:p>
          <a:p>
            <a:pPr marL="457200" lvl="0" indent="-457200">
              <a:buFont typeface="+mj-lt"/>
              <a:buAutoNum type="arabicPeriod" startAt="8"/>
            </a:pPr>
            <a:r>
              <a:rPr lang="en-GB" sz="2000" dirty="0"/>
              <a:t>The need for change is widely recognised, but so is the existence of resistance to change.</a:t>
            </a:r>
            <a:endParaRPr lang="en-US" sz="2000" dirty="0"/>
          </a:p>
          <a:p>
            <a:pPr marL="457200" lvl="0" indent="-457200">
              <a:buFont typeface="+mj-lt"/>
              <a:buAutoNum type="arabicPeriod" startAt="8"/>
            </a:pPr>
            <a:r>
              <a:rPr lang="en-GB" sz="2000" dirty="0"/>
              <a:t>Libraries have to respond to the immediate needs of users but have a growing challenge of preserving born-digital objects.</a:t>
            </a:r>
            <a:endParaRPr lang="en-US" sz="2000" dirty="0"/>
          </a:p>
          <a:p>
            <a:pPr marL="457200" lvl="0" indent="-457200">
              <a:buFont typeface="+mj-lt"/>
              <a:buAutoNum type="arabicPeriod" startAt="8"/>
            </a:pPr>
            <a:r>
              <a:rPr lang="en-GB" sz="2000" dirty="0"/>
              <a:t>There is a need to both collaborate and compete with other departments and organisations.</a:t>
            </a:r>
            <a:endParaRPr lang="en-US" sz="2000" dirty="0"/>
          </a:p>
          <a:p>
            <a:pPr marL="457200" lvl="0" indent="-457200">
              <a:buFont typeface="+mj-lt"/>
              <a:buAutoNum type="arabicPeriod" startAt="8"/>
            </a:pPr>
            <a:r>
              <a:rPr lang="en-GB" sz="2000" dirty="0"/>
              <a:t>Collaboration is increasingly necessary to deliver library services but can contribute to the erosion of the library’s identity.</a:t>
            </a:r>
            <a:endParaRPr lang="en-US" sz="2000" dirty="0"/>
          </a:p>
          <a:p>
            <a:pPr marL="457200" lvl="0" indent="-457200">
              <a:buFont typeface="+mj-lt"/>
              <a:buAutoNum type="arabicPeriod" startAt="8"/>
            </a:pPr>
            <a:r>
              <a:rPr lang="en-GB" sz="2000" dirty="0"/>
              <a:t>There is wide support for some mantras about the value of libraries, but in reality these need to be questioned.</a:t>
            </a:r>
            <a:endParaRPr lang="en-US" sz="2000" dirty="0"/>
          </a:p>
          <a:p>
            <a:endParaRPr lang="en-US" dirty="0"/>
          </a:p>
        </p:txBody>
      </p:sp>
      <p:sp>
        <p:nvSpPr>
          <p:cNvPr id="5" name="Slide Number Placeholder 4"/>
          <p:cNvSpPr>
            <a:spLocks noGrp="1"/>
          </p:cNvSpPr>
          <p:nvPr>
            <p:ph type="sldNum" sz="quarter" idx="12"/>
          </p:nvPr>
        </p:nvSpPr>
        <p:spPr/>
        <p:txBody>
          <a:bodyPr/>
          <a:lstStyle/>
          <a:p>
            <a:fld id="{D5D44707-119B-44F9-B4EF-732FDCBD6A21}" type="slidenum">
              <a:rPr lang="en-GB" smtClean="0"/>
              <a:pPr/>
              <a:t>55</a:t>
            </a:fld>
            <a:endParaRPr lang="en-GB"/>
          </a:p>
        </p:txBody>
      </p:sp>
    </p:spTree>
    <p:extLst>
      <p:ext uri="{BB962C8B-B14F-4D97-AF65-F5344CB8AC3E}">
        <p14:creationId xmlns:p14="http://schemas.microsoft.com/office/powerpoint/2010/main" val="137929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Recommendations for Academic Libraries (1)</a:t>
            </a:r>
            <a:endParaRPr lang="en-US" dirty="0"/>
          </a:p>
        </p:txBody>
      </p:sp>
      <p:sp>
        <p:nvSpPr>
          <p:cNvPr id="3" name="Content Placeholder 2"/>
          <p:cNvSpPr>
            <a:spLocks noGrp="1"/>
          </p:cNvSpPr>
          <p:nvPr>
            <p:ph idx="1"/>
          </p:nvPr>
        </p:nvSpPr>
        <p:spPr>
          <a:xfrm>
            <a:off x="457200" y="1556792"/>
            <a:ext cx="8363272" cy="4569371"/>
          </a:xfrm>
        </p:spPr>
        <p:txBody>
          <a:bodyPr/>
          <a:lstStyle/>
          <a:p>
            <a:pPr lvl="0">
              <a:buFont typeface="+mj-lt"/>
              <a:buAutoNum type="arabicPeriod"/>
            </a:pPr>
            <a:r>
              <a:rPr lang="en-GB" sz="1800" dirty="0"/>
              <a:t>Work with stakeholders such as user communities and colleagues in other professional groups to undertake </a:t>
            </a:r>
            <a:r>
              <a:rPr lang="en-GB" sz="1800" b="1" dirty="0"/>
              <a:t>more analysis of key trends </a:t>
            </a:r>
            <a:r>
              <a:rPr lang="en-GB" sz="1800" dirty="0"/>
              <a:t>that affect them and their institutions, especially environmental factors and more long-term issues.</a:t>
            </a:r>
            <a:endParaRPr lang="en-US" sz="1800" dirty="0"/>
          </a:p>
          <a:p>
            <a:pPr lvl="0">
              <a:buFont typeface="+mj-lt"/>
              <a:buAutoNum type="arabicPeriod"/>
            </a:pPr>
            <a:r>
              <a:rPr lang="en-GB" sz="1800" dirty="0"/>
              <a:t>Set in motion processes, especially consultation with users, to develop </a:t>
            </a:r>
            <a:r>
              <a:rPr lang="en-GB" sz="1800" b="1" dirty="0"/>
              <a:t>more clarity around the print-electronic shift </a:t>
            </a:r>
            <a:r>
              <a:rPr lang="en-GB" sz="1800" dirty="0"/>
              <a:t>and how it is likely to develop over time in order to inform strategy and policy formulation.</a:t>
            </a:r>
            <a:endParaRPr lang="en-US" sz="1800" dirty="0"/>
          </a:p>
          <a:p>
            <a:pPr lvl="0">
              <a:buFont typeface="+mj-lt"/>
              <a:buAutoNum type="arabicPeriod"/>
            </a:pPr>
            <a:r>
              <a:rPr lang="en-GB" sz="1800" dirty="0"/>
              <a:t>Investigate the possibilities of developing collaborations to create meaningful </a:t>
            </a:r>
            <a:r>
              <a:rPr lang="en-GB" sz="1800" b="1" dirty="0"/>
              <a:t>online scholarly venues </a:t>
            </a:r>
            <a:r>
              <a:rPr lang="en-GB" sz="1800" dirty="0"/>
              <a:t>to complement library physical spaces.</a:t>
            </a:r>
            <a:endParaRPr lang="en-US" sz="1800" dirty="0"/>
          </a:p>
          <a:p>
            <a:pPr lvl="0">
              <a:buFont typeface="+mj-lt"/>
              <a:buAutoNum type="arabicPeriod"/>
            </a:pPr>
            <a:r>
              <a:rPr lang="en-GB" sz="1800" dirty="0"/>
              <a:t>Review local responses to the </a:t>
            </a:r>
            <a:r>
              <a:rPr lang="en-GB" sz="1800" b="1" dirty="0"/>
              <a:t>shift from collections to services</a:t>
            </a:r>
            <a:r>
              <a:rPr lang="en-GB" sz="1800" dirty="0"/>
              <a:t> in order to position the library effectively in the institution.</a:t>
            </a:r>
            <a:endParaRPr lang="en-US" sz="1800" dirty="0"/>
          </a:p>
          <a:p>
            <a:pPr lvl="0">
              <a:buFont typeface="+mj-lt"/>
              <a:buAutoNum type="arabicPeriod"/>
            </a:pPr>
            <a:r>
              <a:rPr lang="en-GB" sz="1800" dirty="0"/>
              <a:t>Examine the implications of the </a:t>
            </a:r>
            <a:r>
              <a:rPr lang="en-GB" sz="1800" b="1" dirty="0"/>
              <a:t>“inside-out” library and its relative prioritisation over time against “outside-in”</a:t>
            </a:r>
            <a:r>
              <a:rPr lang="en-GB" sz="1800" dirty="0"/>
              <a:t> functions.</a:t>
            </a:r>
            <a:endParaRPr lang="en-US" sz="1800" dirty="0"/>
          </a:p>
          <a:p>
            <a:pPr lvl="0">
              <a:buFont typeface="+mj-lt"/>
              <a:buAutoNum type="arabicPeriod"/>
            </a:pPr>
            <a:r>
              <a:rPr lang="en-GB" sz="1800" b="1" dirty="0"/>
              <a:t>Review the library’s role in discovery</a:t>
            </a:r>
            <a:r>
              <a:rPr lang="en-GB" sz="1800" dirty="0"/>
              <a:t>, in particular developing ways of surfacing library content in network discovery tools, and developing services using new discovery and analytical approaches, such as TDM</a:t>
            </a:r>
            <a:r>
              <a:rPr lang="en-GB" sz="1800" dirty="0" smtClean="0"/>
              <a:t>.</a:t>
            </a:r>
            <a:endParaRPr lang="en-US" sz="1800" dirty="0"/>
          </a:p>
        </p:txBody>
      </p:sp>
      <p:sp>
        <p:nvSpPr>
          <p:cNvPr id="4" name="Slide Number Placeholder 3"/>
          <p:cNvSpPr>
            <a:spLocks noGrp="1"/>
          </p:cNvSpPr>
          <p:nvPr>
            <p:ph type="sldNum" sz="quarter" idx="12"/>
          </p:nvPr>
        </p:nvSpPr>
        <p:spPr/>
        <p:txBody>
          <a:bodyPr/>
          <a:lstStyle/>
          <a:p>
            <a:fld id="{D5D44707-119B-44F9-B4EF-732FDCBD6A21}" type="slidenum">
              <a:rPr lang="en-GB" smtClean="0"/>
              <a:pPr/>
              <a:t>56</a:t>
            </a:fld>
            <a:endParaRPr lang="en-GB"/>
          </a:p>
        </p:txBody>
      </p:sp>
    </p:spTree>
    <p:extLst>
      <p:ext uri="{BB962C8B-B14F-4D97-AF65-F5344CB8AC3E}">
        <p14:creationId xmlns:p14="http://schemas.microsoft.com/office/powerpoint/2010/main" val="319201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Recommendations for Academic Libraries (2)</a:t>
            </a:r>
            <a:endParaRPr lang="en-US" dirty="0"/>
          </a:p>
        </p:txBody>
      </p:sp>
      <p:sp>
        <p:nvSpPr>
          <p:cNvPr id="3" name="Content Placeholder 2"/>
          <p:cNvSpPr>
            <a:spLocks noGrp="1"/>
          </p:cNvSpPr>
          <p:nvPr>
            <p:ph idx="1"/>
          </p:nvPr>
        </p:nvSpPr>
        <p:spPr>
          <a:xfrm>
            <a:off x="457200" y="1556792"/>
            <a:ext cx="8229600" cy="4569371"/>
          </a:xfrm>
        </p:spPr>
        <p:txBody>
          <a:bodyPr>
            <a:noAutofit/>
          </a:bodyPr>
          <a:lstStyle/>
          <a:p>
            <a:pPr lvl="0">
              <a:buFont typeface="+mj-lt"/>
              <a:buAutoNum type="arabicPeriod" startAt="7"/>
            </a:pPr>
            <a:r>
              <a:rPr lang="en-GB" sz="1800" dirty="0"/>
              <a:t>Carry out more work on examining the significance of </a:t>
            </a:r>
            <a:r>
              <a:rPr lang="en-GB" sz="1800" b="1" dirty="0"/>
              <a:t>key developments</a:t>
            </a:r>
            <a:r>
              <a:rPr lang="en-GB" sz="1800" dirty="0"/>
              <a:t> such as AI, machine learning, internet of things, digital humanities, and other areas of </a:t>
            </a:r>
            <a:r>
              <a:rPr lang="en-GB" sz="1800" dirty="0" err="1"/>
              <a:t>datafied</a:t>
            </a:r>
            <a:r>
              <a:rPr lang="en-GB" sz="1800" dirty="0"/>
              <a:t> scholarship, and begin to develop services in these areas.</a:t>
            </a:r>
            <a:endParaRPr lang="en-US" sz="1800" dirty="0"/>
          </a:p>
          <a:p>
            <a:pPr lvl="0">
              <a:buFont typeface="+mj-lt"/>
              <a:buAutoNum type="arabicPeriod" startAt="7"/>
            </a:pPr>
            <a:r>
              <a:rPr lang="en-GB" sz="1800" dirty="0"/>
              <a:t>Consider how best to achieve the </a:t>
            </a:r>
            <a:r>
              <a:rPr lang="en-GB" sz="1800" b="1" dirty="0"/>
              <a:t>roles of service-provider, partner and leader</a:t>
            </a:r>
            <a:r>
              <a:rPr lang="en-GB" sz="1800" dirty="0"/>
              <a:t>, and get the emphasis right between them, in the institutional context.</a:t>
            </a:r>
            <a:endParaRPr lang="en-US" sz="1800" dirty="0"/>
          </a:p>
          <a:p>
            <a:pPr lvl="0">
              <a:buFont typeface="+mj-lt"/>
              <a:buAutoNum type="arabicPeriod" startAt="7"/>
            </a:pPr>
            <a:r>
              <a:rPr lang="en-GB" sz="1800" dirty="0"/>
              <a:t>Debate the meaning of the </a:t>
            </a:r>
            <a:r>
              <a:rPr lang="en-GB" sz="1800" b="1" dirty="0"/>
              <a:t>ten paradigms</a:t>
            </a:r>
            <a:r>
              <a:rPr lang="en-GB" sz="1800" dirty="0"/>
              <a:t> that envision what libraries can be in the institutional context.</a:t>
            </a:r>
            <a:endParaRPr lang="en-US" sz="1800" dirty="0"/>
          </a:p>
          <a:p>
            <a:pPr lvl="0">
              <a:buFont typeface="+mj-lt"/>
              <a:buAutoNum type="arabicPeriod" startAt="7"/>
            </a:pPr>
            <a:r>
              <a:rPr lang="en-GB" sz="1800" dirty="0"/>
              <a:t>Consider how a </a:t>
            </a:r>
            <a:r>
              <a:rPr lang="en-GB" sz="1800" b="1" dirty="0"/>
              <a:t>compelling vision of the library can be created for communication</a:t>
            </a:r>
            <a:r>
              <a:rPr lang="en-GB" sz="1800" dirty="0"/>
              <a:t> to the wider institution.</a:t>
            </a:r>
            <a:endParaRPr lang="en-US" sz="1800" dirty="0"/>
          </a:p>
          <a:p>
            <a:pPr lvl="0">
              <a:buFont typeface="+mj-lt"/>
              <a:buAutoNum type="arabicPeriod" startAt="7"/>
            </a:pPr>
            <a:r>
              <a:rPr lang="en-GB" sz="1800" dirty="0"/>
              <a:t>Create opportunities for </a:t>
            </a:r>
            <a:r>
              <a:rPr lang="en-GB" sz="1800" b="1" dirty="0"/>
              <a:t>high-risk innovation and longer-term thinking</a:t>
            </a:r>
            <a:r>
              <a:rPr lang="en-GB" sz="1800" dirty="0"/>
              <a:t>.</a:t>
            </a:r>
            <a:endParaRPr lang="en-US" sz="1800" dirty="0"/>
          </a:p>
          <a:p>
            <a:pPr lvl="0">
              <a:buFont typeface="+mj-lt"/>
              <a:buAutoNum type="arabicPeriod" startAt="7"/>
            </a:pPr>
            <a:r>
              <a:rPr lang="en-GB" sz="1800" dirty="0"/>
              <a:t>Investigate how </a:t>
            </a:r>
            <a:r>
              <a:rPr lang="en-GB" sz="1800" b="1" dirty="0"/>
              <a:t>cultures encouraging flexibility and innovation</a:t>
            </a:r>
            <a:r>
              <a:rPr lang="en-GB" sz="1800" dirty="0"/>
              <a:t> can be encouraged in libraries without undermining necessary established processes and routines</a:t>
            </a:r>
            <a:r>
              <a:rPr lang="en-GB" sz="1800" dirty="0" smtClean="0"/>
              <a:t>.</a:t>
            </a:r>
            <a:endParaRPr lang="en-US" sz="1800" dirty="0"/>
          </a:p>
        </p:txBody>
      </p:sp>
      <p:sp>
        <p:nvSpPr>
          <p:cNvPr id="4" name="Slide Number Placeholder 3"/>
          <p:cNvSpPr>
            <a:spLocks noGrp="1"/>
          </p:cNvSpPr>
          <p:nvPr>
            <p:ph type="sldNum" sz="quarter" idx="12"/>
          </p:nvPr>
        </p:nvSpPr>
        <p:spPr/>
        <p:txBody>
          <a:bodyPr/>
          <a:lstStyle/>
          <a:p>
            <a:fld id="{D5D44707-119B-44F9-B4EF-732FDCBD6A21}" type="slidenum">
              <a:rPr lang="en-GB" smtClean="0"/>
              <a:pPr/>
              <a:t>57</a:t>
            </a:fld>
            <a:endParaRPr lang="en-GB"/>
          </a:p>
        </p:txBody>
      </p:sp>
    </p:spTree>
    <p:extLst>
      <p:ext uri="{BB962C8B-B14F-4D97-AF65-F5344CB8AC3E}">
        <p14:creationId xmlns:p14="http://schemas.microsoft.com/office/powerpoint/2010/main" val="248550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Recommendations for Academic Libraries (3)</a:t>
            </a:r>
            <a:endParaRPr lang="en-US" dirty="0"/>
          </a:p>
        </p:txBody>
      </p:sp>
      <p:sp>
        <p:nvSpPr>
          <p:cNvPr id="3" name="Content Placeholder 2"/>
          <p:cNvSpPr>
            <a:spLocks noGrp="1"/>
          </p:cNvSpPr>
          <p:nvPr>
            <p:ph idx="1"/>
          </p:nvPr>
        </p:nvSpPr>
        <p:spPr>
          <a:xfrm>
            <a:off x="457200" y="1556792"/>
            <a:ext cx="8229600" cy="4569371"/>
          </a:xfrm>
        </p:spPr>
        <p:txBody>
          <a:bodyPr>
            <a:noAutofit/>
          </a:bodyPr>
          <a:lstStyle/>
          <a:p>
            <a:pPr lvl="0">
              <a:buFont typeface="+mj-lt"/>
              <a:buAutoNum type="arabicPeriod" startAt="13"/>
            </a:pPr>
            <a:r>
              <a:rPr lang="en-GB" sz="1800" dirty="0"/>
              <a:t>Develop ways of making the </a:t>
            </a:r>
            <a:r>
              <a:rPr lang="en-GB" sz="1800" b="1" dirty="0"/>
              <a:t>preservation of born-digital materials one of the major priorities of the library community</a:t>
            </a:r>
            <a:r>
              <a:rPr lang="en-GB" sz="1800" dirty="0"/>
              <a:t>, considering the appropriate level for activity (institutional, regional, national or international) and how these can be coordinated.</a:t>
            </a:r>
          </a:p>
          <a:p>
            <a:pPr lvl="0">
              <a:buFont typeface="+mj-lt"/>
              <a:buAutoNum type="arabicPeriod" startAt="13"/>
            </a:pPr>
            <a:r>
              <a:rPr lang="en-GB" sz="1800" dirty="0"/>
              <a:t>Consider the </a:t>
            </a:r>
            <a:r>
              <a:rPr lang="en-GB" sz="1800" b="1" dirty="0"/>
              <a:t>balance between collaboration and competition</a:t>
            </a:r>
            <a:r>
              <a:rPr lang="en-GB" sz="1800" dirty="0"/>
              <a:t> with other institutional professional services departments as well as external providers in relation to new and existing services.</a:t>
            </a:r>
          </a:p>
          <a:p>
            <a:pPr lvl="0">
              <a:buFont typeface="+mj-lt"/>
              <a:buAutoNum type="arabicPeriod" startAt="13"/>
            </a:pPr>
            <a:r>
              <a:rPr lang="en-GB" sz="1800" dirty="0"/>
              <a:t>Focus on developing clear messages about </a:t>
            </a:r>
            <a:r>
              <a:rPr lang="en-GB" sz="1800" b="1" dirty="0"/>
              <a:t>the value the library adds in providing particular services</a:t>
            </a:r>
            <a:r>
              <a:rPr lang="en-GB" sz="1800" dirty="0"/>
              <a:t> to the institution and ensure library staff are equipped to communicate these messages.</a:t>
            </a:r>
          </a:p>
          <a:p>
            <a:pPr lvl="0">
              <a:buFont typeface="+mj-lt"/>
              <a:buAutoNum type="arabicPeriod" startAt="13"/>
            </a:pPr>
            <a:r>
              <a:rPr lang="en-GB" sz="1800" dirty="0"/>
              <a:t>Review the library’s current </a:t>
            </a:r>
            <a:r>
              <a:rPr lang="en-GB" sz="1800" b="1" dirty="0"/>
              <a:t>staff skills base</a:t>
            </a:r>
            <a:r>
              <a:rPr lang="en-GB" sz="1800" dirty="0"/>
              <a:t> in </a:t>
            </a:r>
            <a:r>
              <a:rPr lang="en-GB" sz="1800" dirty="0" smtClean="0"/>
              <a:t>the light of </a:t>
            </a:r>
            <a:r>
              <a:rPr lang="en-GB" sz="1800" dirty="0"/>
              <a:t>these recommendations.</a:t>
            </a:r>
          </a:p>
          <a:p>
            <a:pPr lvl="0"/>
            <a:endParaRPr lang="en-US" sz="1600" dirty="0"/>
          </a:p>
        </p:txBody>
      </p:sp>
      <p:sp>
        <p:nvSpPr>
          <p:cNvPr id="4" name="Slide Number Placeholder 3"/>
          <p:cNvSpPr>
            <a:spLocks noGrp="1"/>
          </p:cNvSpPr>
          <p:nvPr>
            <p:ph type="sldNum" sz="quarter" idx="12"/>
          </p:nvPr>
        </p:nvSpPr>
        <p:spPr/>
        <p:txBody>
          <a:bodyPr/>
          <a:lstStyle/>
          <a:p>
            <a:fld id="{D5D44707-119B-44F9-B4EF-732FDCBD6A21}" type="slidenum">
              <a:rPr lang="en-GB" smtClean="0"/>
              <a:pPr/>
              <a:t>58</a:t>
            </a:fld>
            <a:endParaRPr lang="en-GB"/>
          </a:p>
        </p:txBody>
      </p:sp>
    </p:spTree>
    <p:extLst>
      <p:ext uri="{BB962C8B-B14F-4D97-AF65-F5344CB8AC3E}">
        <p14:creationId xmlns:p14="http://schemas.microsoft.com/office/powerpoint/2010/main" val="20164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Recommendations for SCONUL (1)</a:t>
            </a:r>
            <a:endParaRPr lang="en-US" dirty="0"/>
          </a:p>
        </p:txBody>
      </p:sp>
      <p:sp>
        <p:nvSpPr>
          <p:cNvPr id="3" name="Content Placeholder 2"/>
          <p:cNvSpPr>
            <a:spLocks noGrp="1"/>
          </p:cNvSpPr>
          <p:nvPr>
            <p:ph idx="1"/>
          </p:nvPr>
        </p:nvSpPr>
        <p:spPr>
          <a:xfrm>
            <a:off x="457200" y="1556792"/>
            <a:ext cx="8229600" cy="4569371"/>
          </a:xfrm>
        </p:spPr>
        <p:txBody>
          <a:bodyPr>
            <a:noAutofit/>
          </a:bodyPr>
          <a:lstStyle/>
          <a:p>
            <a:pPr lvl="0">
              <a:buFont typeface="+mj-lt"/>
              <a:buAutoNum type="arabicPeriod"/>
            </a:pPr>
            <a:r>
              <a:rPr lang="en-GB" sz="1800" dirty="0" smtClean="0"/>
              <a:t>Promote </a:t>
            </a:r>
            <a:r>
              <a:rPr lang="en-GB" sz="1800" dirty="0"/>
              <a:t>further </a:t>
            </a:r>
            <a:r>
              <a:rPr lang="en-GB" sz="1800" b="1" dirty="0"/>
              <a:t>discussion</a:t>
            </a:r>
            <a:r>
              <a:rPr lang="en-GB" sz="1800" dirty="0"/>
              <a:t> of the current report.</a:t>
            </a:r>
          </a:p>
          <a:p>
            <a:pPr lvl="0">
              <a:buFont typeface="+mj-lt"/>
              <a:buAutoNum type="arabicPeriod"/>
            </a:pPr>
            <a:r>
              <a:rPr lang="en-GB" sz="1800" dirty="0" smtClean="0"/>
              <a:t>Work </a:t>
            </a:r>
            <a:r>
              <a:rPr lang="en-GB" sz="1800" dirty="0"/>
              <a:t>with other partners to harness expertise and capacity for </a:t>
            </a:r>
            <a:r>
              <a:rPr lang="en-GB" sz="1800" b="1" dirty="0"/>
              <a:t>horizon scanning</a:t>
            </a:r>
            <a:r>
              <a:rPr lang="en-GB" sz="1800" dirty="0"/>
              <a:t>.</a:t>
            </a:r>
          </a:p>
          <a:p>
            <a:pPr lvl="0">
              <a:buFont typeface="+mj-lt"/>
              <a:buAutoNum type="arabicPeriod"/>
            </a:pPr>
            <a:r>
              <a:rPr lang="en-GB" sz="1800" dirty="0" smtClean="0"/>
              <a:t>Promote </a:t>
            </a:r>
            <a:r>
              <a:rPr lang="en-GB" sz="1800" b="1" dirty="0"/>
              <a:t>greater understanding of trends</a:t>
            </a:r>
            <a:r>
              <a:rPr lang="en-GB" sz="1800" dirty="0"/>
              <a:t> whose implications for libraries appear to </a:t>
            </a:r>
            <a:r>
              <a:rPr lang="en-GB" sz="1800" dirty="0" smtClean="0"/>
              <a:t>be less </a:t>
            </a:r>
            <a:r>
              <a:rPr lang="en-GB" sz="1800" dirty="0"/>
              <a:t>well understood, such as artificial intelligence, machine learning, TDM or </a:t>
            </a:r>
            <a:r>
              <a:rPr lang="en-GB" sz="1800" dirty="0" smtClean="0"/>
              <a:t>wider environmental </a:t>
            </a:r>
            <a:r>
              <a:rPr lang="en-GB" sz="1800" dirty="0"/>
              <a:t>trends.</a:t>
            </a:r>
          </a:p>
          <a:p>
            <a:pPr lvl="0">
              <a:buFont typeface="+mj-lt"/>
              <a:buAutoNum type="arabicPeriod"/>
            </a:pPr>
            <a:r>
              <a:rPr lang="en-GB" sz="1800" dirty="0" smtClean="0"/>
              <a:t>Host </a:t>
            </a:r>
            <a:r>
              <a:rPr lang="en-GB" sz="1800" dirty="0"/>
              <a:t>more </a:t>
            </a:r>
            <a:r>
              <a:rPr lang="en-GB" sz="1800" b="1" dirty="0"/>
              <a:t>discussion around potential end-points arising from the complex nexuses </a:t>
            </a:r>
            <a:r>
              <a:rPr lang="en-GB" sz="1800" b="1" dirty="0" smtClean="0"/>
              <a:t>of change</a:t>
            </a:r>
            <a:r>
              <a:rPr lang="en-GB" sz="1800" dirty="0"/>
              <a:t>, the validity of the five </a:t>
            </a:r>
            <a:r>
              <a:rPr lang="en-GB" sz="1800" b="1" dirty="0"/>
              <a:t>mantras</a:t>
            </a:r>
            <a:r>
              <a:rPr lang="en-GB" sz="1800" dirty="0"/>
              <a:t> and the implications of the 10 </a:t>
            </a:r>
            <a:r>
              <a:rPr lang="en-GB" sz="1800" b="1" dirty="0"/>
              <a:t>paradigms</a:t>
            </a:r>
            <a:r>
              <a:rPr lang="en-GB" sz="1800" dirty="0"/>
              <a:t> </a:t>
            </a:r>
            <a:r>
              <a:rPr lang="en-GB" sz="1800" dirty="0" smtClean="0"/>
              <a:t>defined in </a:t>
            </a:r>
            <a:r>
              <a:rPr lang="en-GB" sz="1800" dirty="0"/>
              <a:t>this report.</a:t>
            </a:r>
          </a:p>
          <a:p>
            <a:pPr lvl="0">
              <a:buFont typeface="+mj-lt"/>
              <a:buAutoNum type="arabicPeriod"/>
            </a:pPr>
            <a:r>
              <a:rPr lang="en-GB" sz="1800" dirty="0" smtClean="0"/>
              <a:t>Promote </a:t>
            </a:r>
            <a:r>
              <a:rPr lang="en-GB" sz="1800" dirty="0"/>
              <a:t>more </a:t>
            </a:r>
            <a:r>
              <a:rPr lang="en-GB" sz="1800" b="1" dirty="0"/>
              <a:t>discussion</a:t>
            </a:r>
            <a:r>
              <a:rPr lang="en-GB" sz="1800" dirty="0"/>
              <a:t> around key issues such as the role of library </a:t>
            </a:r>
            <a:r>
              <a:rPr lang="en-GB" sz="1800" b="1" dirty="0"/>
              <a:t>space</a:t>
            </a:r>
            <a:r>
              <a:rPr lang="en-GB" sz="1800" dirty="0"/>
              <a:t>, the </a:t>
            </a:r>
            <a:r>
              <a:rPr lang="en-GB" sz="1800" dirty="0" smtClean="0"/>
              <a:t>balance between </a:t>
            </a:r>
            <a:r>
              <a:rPr lang="en-GB" sz="1800" b="1" dirty="0"/>
              <a:t>print and electronic</a:t>
            </a:r>
            <a:r>
              <a:rPr lang="en-GB" sz="1800" dirty="0"/>
              <a:t> and the balance between </a:t>
            </a:r>
            <a:r>
              <a:rPr lang="en-GB" sz="1800" b="1" dirty="0"/>
              <a:t>collections and services</a:t>
            </a:r>
            <a:r>
              <a:rPr lang="en-GB" sz="1800" dirty="0"/>
              <a:t>.</a:t>
            </a:r>
          </a:p>
          <a:p>
            <a:pPr lvl="0">
              <a:buFont typeface="+mj-lt"/>
              <a:buAutoNum type="arabicPeriod"/>
            </a:pPr>
            <a:r>
              <a:rPr lang="en-GB" sz="1800" dirty="0" smtClean="0"/>
              <a:t>Host </a:t>
            </a:r>
            <a:r>
              <a:rPr lang="en-GB" sz="1800" dirty="0"/>
              <a:t>more discussion around how, given the need to </a:t>
            </a:r>
            <a:r>
              <a:rPr lang="en-GB" sz="1800" b="1" dirty="0"/>
              <a:t>align to institutional priorities </a:t>
            </a:r>
            <a:r>
              <a:rPr lang="en-GB" sz="1800" b="1" dirty="0" smtClean="0"/>
              <a:t>and different </a:t>
            </a:r>
            <a:r>
              <a:rPr lang="en-GB" sz="1800" b="1" dirty="0"/>
              <a:t>styles of alignment (service-provider, partner and leader)</a:t>
            </a:r>
            <a:r>
              <a:rPr lang="en-GB" sz="1800" dirty="0"/>
              <a:t>, different types </a:t>
            </a:r>
            <a:r>
              <a:rPr lang="en-GB" sz="1800" dirty="0" smtClean="0"/>
              <a:t>of academic </a:t>
            </a:r>
            <a:r>
              <a:rPr lang="en-GB" sz="1800" dirty="0"/>
              <a:t>library might respond in different ways to current changes</a:t>
            </a:r>
            <a:r>
              <a:rPr lang="en-GB" sz="1800" dirty="0" smtClean="0"/>
              <a:t>.</a:t>
            </a:r>
            <a:endParaRPr lang="en-GB" sz="1800" dirty="0"/>
          </a:p>
        </p:txBody>
      </p:sp>
      <p:sp>
        <p:nvSpPr>
          <p:cNvPr id="4" name="Slide Number Placeholder 3"/>
          <p:cNvSpPr>
            <a:spLocks noGrp="1"/>
          </p:cNvSpPr>
          <p:nvPr>
            <p:ph type="sldNum" sz="quarter" idx="12"/>
          </p:nvPr>
        </p:nvSpPr>
        <p:spPr/>
        <p:txBody>
          <a:bodyPr/>
          <a:lstStyle/>
          <a:p>
            <a:fld id="{D5D44707-119B-44F9-B4EF-732FDCBD6A21}" type="slidenum">
              <a:rPr lang="en-GB" smtClean="0"/>
              <a:pPr/>
              <a:t>59</a:t>
            </a:fld>
            <a:endParaRPr lang="en-GB"/>
          </a:p>
        </p:txBody>
      </p:sp>
    </p:spTree>
    <p:extLst>
      <p:ext uri="{BB962C8B-B14F-4D97-AF65-F5344CB8AC3E}">
        <p14:creationId xmlns:p14="http://schemas.microsoft.com/office/powerpoint/2010/main" val="88982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Phase 2: Interview </a:t>
            </a:r>
            <a:r>
              <a:rPr lang="en-GB" sz="2800" dirty="0"/>
              <a:t>Participants</a:t>
            </a:r>
            <a:endParaRPr lang="en-US" sz="2800" dirty="0"/>
          </a:p>
        </p:txBody>
      </p:sp>
      <p:sp>
        <p:nvSpPr>
          <p:cNvPr id="5" name="Content Placeholder 4"/>
          <p:cNvSpPr>
            <a:spLocks noGrp="1"/>
          </p:cNvSpPr>
          <p:nvPr>
            <p:ph sz="half" idx="1"/>
          </p:nvPr>
        </p:nvSpPr>
        <p:spPr>
          <a:xfrm>
            <a:off x="457200" y="1091877"/>
            <a:ext cx="4038600" cy="4857403"/>
          </a:xfrm>
        </p:spPr>
        <p:txBody>
          <a:bodyPr>
            <a:noAutofit/>
          </a:bodyPr>
          <a:lstStyle/>
          <a:p>
            <a:pPr fontAlgn="base"/>
            <a:r>
              <a:rPr lang="en-GB" sz="1050" dirty="0"/>
              <a:t>Penny Andrews</a:t>
            </a:r>
            <a:r>
              <a:rPr lang="en-GB" sz="1050" dirty="0">
                <a:solidFill>
                  <a:schemeClr val="accent1">
                    <a:lumMod val="75000"/>
                  </a:schemeClr>
                </a:solidFill>
              </a:rPr>
              <a:t>, PhD student, University of Sheffield</a:t>
            </a:r>
          </a:p>
          <a:p>
            <a:pPr fontAlgn="base"/>
            <a:r>
              <a:rPr lang="en-GB" sz="1050" dirty="0"/>
              <a:t>Kirsten Black</a:t>
            </a:r>
            <a:r>
              <a:rPr lang="en-GB" sz="1050" dirty="0">
                <a:solidFill>
                  <a:schemeClr val="accent1">
                    <a:lumMod val="75000"/>
                  </a:schemeClr>
                </a:solidFill>
              </a:rPr>
              <a:t>, Director of Student and Learning Support, University of Sunderland </a:t>
            </a:r>
          </a:p>
          <a:p>
            <a:pPr fontAlgn="base"/>
            <a:r>
              <a:rPr lang="en-GB" sz="1050" dirty="0"/>
              <a:t>Chris Bourg</a:t>
            </a:r>
            <a:r>
              <a:rPr lang="en-GB" sz="1050" dirty="0">
                <a:solidFill>
                  <a:schemeClr val="accent1">
                    <a:lumMod val="75000"/>
                  </a:schemeClr>
                </a:solidFill>
              </a:rPr>
              <a:t>, Director of Libraries, MIT, USA</a:t>
            </a:r>
          </a:p>
          <a:p>
            <a:pPr fontAlgn="base"/>
            <a:r>
              <a:rPr lang="en-GB" sz="1050" dirty="0"/>
              <a:t>Caroline Brazier</a:t>
            </a:r>
            <a:r>
              <a:rPr lang="en-GB" sz="1050" dirty="0">
                <a:solidFill>
                  <a:schemeClr val="accent1">
                    <a:lumMod val="75000"/>
                  </a:schemeClr>
                </a:solidFill>
              </a:rPr>
              <a:t>, Chief Librarian, British Library</a:t>
            </a:r>
          </a:p>
          <a:p>
            <a:pPr fontAlgn="base"/>
            <a:r>
              <a:rPr lang="en-GB" sz="1050" dirty="0"/>
              <a:t>Marshall Breeding</a:t>
            </a:r>
            <a:r>
              <a:rPr lang="en-GB" sz="1050" dirty="0">
                <a:solidFill>
                  <a:schemeClr val="accent1">
                    <a:lumMod val="75000"/>
                  </a:schemeClr>
                </a:solidFill>
              </a:rPr>
              <a:t>, Founder and Editor, Library Technology Guides, USA</a:t>
            </a:r>
          </a:p>
          <a:p>
            <a:pPr fontAlgn="base"/>
            <a:r>
              <a:rPr lang="en-GB" sz="1050" dirty="0"/>
              <a:t>Prof Sheila </a:t>
            </a:r>
            <a:r>
              <a:rPr lang="en-GB" sz="1050" dirty="0" err="1"/>
              <a:t>Corrall</a:t>
            </a:r>
            <a:r>
              <a:rPr lang="en-GB" sz="1050" dirty="0">
                <a:solidFill>
                  <a:schemeClr val="accent1">
                    <a:lumMod val="75000"/>
                  </a:schemeClr>
                </a:solidFill>
              </a:rPr>
              <a:t>, University of Pittsburgh, USA</a:t>
            </a:r>
          </a:p>
          <a:p>
            <a:pPr fontAlgn="base"/>
            <a:r>
              <a:rPr lang="en-GB" sz="1050" dirty="0" err="1"/>
              <a:t>Lorcan</a:t>
            </a:r>
            <a:r>
              <a:rPr lang="en-GB" sz="1050" dirty="0"/>
              <a:t> Dempsey</a:t>
            </a:r>
            <a:r>
              <a:rPr lang="en-GB" sz="1050" dirty="0">
                <a:solidFill>
                  <a:schemeClr val="accent1">
                    <a:lumMod val="75000"/>
                  </a:schemeClr>
                </a:solidFill>
              </a:rPr>
              <a:t>, Vice President, Membership and Research and Chief Strategist, OCLC, USA</a:t>
            </a:r>
          </a:p>
          <a:p>
            <a:pPr fontAlgn="base"/>
            <a:r>
              <a:rPr lang="en-GB" sz="1050" dirty="0"/>
              <a:t>Prof Sir Ian Diamond</a:t>
            </a:r>
            <a:r>
              <a:rPr lang="en-GB" sz="1050" dirty="0">
                <a:solidFill>
                  <a:schemeClr val="accent1">
                    <a:lumMod val="75000"/>
                  </a:schemeClr>
                </a:solidFill>
              </a:rPr>
              <a:t>, Principal and Vice-Chancellor, University of Aberdeen</a:t>
            </a:r>
          </a:p>
          <a:p>
            <a:pPr fontAlgn="base"/>
            <a:r>
              <a:rPr lang="en-GB" sz="1050" dirty="0"/>
              <a:t>Liam </a:t>
            </a:r>
            <a:r>
              <a:rPr lang="en-GB" sz="1050" dirty="0" err="1"/>
              <a:t>Earney</a:t>
            </a:r>
            <a:r>
              <a:rPr lang="en-GB" sz="1050" dirty="0">
                <a:solidFill>
                  <a:schemeClr val="accent1">
                    <a:lumMod val="75000"/>
                  </a:schemeClr>
                </a:solidFill>
              </a:rPr>
              <a:t>, Director of </a:t>
            </a:r>
            <a:r>
              <a:rPr lang="en-GB" sz="1050" dirty="0" err="1">
                <a:solidFill>
                  <a:schemeClr val="accent1">
                    <a:lumMod val="75000"/>
                  </a:schemeClr>
                </a:solidFill>
              </a:rPr>
              <a:t>Jisc</a:t>
            </a:r>
            <a:r>
              <a:rPr lang="en-GB" sz="1050" dirty="0">
                <a:solidFill>
                  <a:schemeClr val="accent1">
                    <a:lumMod val="75000"/>
                  </a:schemeClr>
                </a:solidFill>
              </a:rPr>
              <a:t> Collections and Head of Library Support Services, </a:t>
            </a:r>
            <a:r>
              <a:rPr lang="en-GB" sz="1050" dirty="0" err="1">
                <a:solidFill>
                  <a:schemeClr val="accent1">
                    <a:lumMod val="75000"/>
                  </a:schemeClr>
                </a:solidFill>
              </a:rPr>
              <a:t>Jisc</a:t>
            </a:r>
            <a:endParaRPr lang="en-GB" sz="1050" dirty="0">
              <a:solidFill>
                <a:schemeClr val="accent1">
                  <a:lumMod val="75000"/>
                </a:schemeClr>
              </a:solidFill>
            </a:endParaRPr>
          </a:p>
          <a:p>
            <a:pPr fontAlgn="base"/>
            <a:r>
              <a:rPr lang="en-GB" sz="1050" dirty="0"/>
              <a:t>Heidi Fraser-Krauss</a:t>
            </a:r>
            <a:r>
              <a:rPr lang="en-GB" sz="1050" dirty="0">
                <a:solidFill>
                  <a:schemeClr val="accent1">
                    <a:lumMod val="75000"/>
                  </a:schemeClr>
                </a:solidFill>
              </a:rPr>
              <a:t>, Director of Information Services and University Librarian, University of York</a:t>
            </a:r>
          </a:p>
          <a:p>
            <a:pPr fontAlgn="base"/>
            <a:r>
              <a:rPr lang="en-GB" sz="1050" dirty="0"/>
              <a:t>Martin Hamilton</a:t>
            </a:r>
            <a:r>
              <a:rPr lang="en-GB" sz="1050" dirty="0">
                <a:solidFill>
                  <a:schemeClr val="accent1">
                    <a:lumMod val="75000"/>
                  </a:schemeClr>
                </a:solidFill>
              </a:rPr>
              <a:t>, Resident Futurist, </a:t>
            </a:r>
            <a:r>
              <a:rPr lang="en-GB" sz="1050" dirty="0" err="1">
                <a:solidFill>
                  <a:schemeClr val="accent1">
                    <a:lumMod val="75000"/>
                  </a:schemeClr>
                </a:solidFill>
              </a:rPr>
              <a:t>Jisc</a:t>
            </a:r>
            <a:endParaRPr lang="en-GB" sz="1050" dirty="0">
              <a:solidFill>
                <a:schemeClr val="accent1">
                  <a:lumMod val="75000"/>
                </a:schemeClr>
              </a:solidFill>
            </a:endParaRPr>
          </a:p>
          <a:p>
            <a:pPr fontAlgn="base"/>
            <a:r>
              <a:rPr lang="en-GB" sz="1050" dirty="0"/>
              <a:t>Bob Harrison</a:t>
            </a:r>
            <a:r>
              <a:rPr lang="en-GB" sz="1050" dirty="0">
                <a:solidFill>
                  <a:schemeClr val="accent1">
                    <a:lumMod val="75000"/>
                  </a:schemeClr>
                </a:solidFill>
              </a:rPr>
              <a:t>, Director, Support for Education and Training</a:t>
            </a:r>
          </a:p>
          <a:p>
            <a:pPr fontAlgn="base"/>
            <a:r>
              <a:rPr lang="en-GB" sz="1050" dirty="0">
                <a:solidFill>
                  <a:schemeClr val="accent1">
                    <a:lumMod val="75000"/>
                  </a:schemeClr>
                </a:solidFill>
              </a:rPr>
              <a:t>Fiona Harvey, Education Development Manager, University of Southampton; Chair of ALT</a:t>
            </a:r>
          </a:p>
          <a:p>
            <a:pPr fontAlgn="base"/>
            <a:r>
              <a:rPr lang="en-GB" sz="1050" dirty="0"/>
              <a:t>Sue Holmes</a:t>
            </a:r>
            <a:r>
              <a:rPr lang="en-GB" sz="1050" dirty="0">
                <a:solidFill>
                  <a:schemeClr val="accent1">
                    <a:lumMod val="75000"/>
                  </a:schemeClr>
                </a:solidFill>
              </a:rPr>
              <a:t>, Director of Estates and Facilities, Oxford Brookes University; Chair of the Association for Directors of Estates</a:t>
            </a:r>
          </a:p>
          <a:p>
            <a:pPr fontAlgn="base"/>
            <a:r>
              <a:rPr lang="en-GB" sz="1050" dirty="0"/>
              <a:t>Anne Horn</a:t>
            </a:r>
            <a:r>
              <a:rPr lang="en-GB" sz="1050" dirty="0">
                <a:solidFill>
                  <a:schemeClr val="accent1">
                    <a:lumMod val="75000"/>
                  </a:schemeClr>
                </a:solidFill>
              </a:rPr>
              <a:t>, Director of Library Services, University of Sheffield</a:t>
            </a:r>
          </a:p>
          <a:p>
            <a:pPr fontAlgn="base"/>
            <a:r>
              <a:rPr lang="en-GB" sz="1050" dirty="0"/>
              <a:t>Dr Wolfram </a:t>
            </a:r>
            <a:r>
              <a:rPr lang="en-GB" sz="1050" dirty="0" err="1"/>
              <a:t>Horstmann</a:t>
            </a:r>
            <a:r>
              <a:rPr lang="en-GB" sz="1050" dirty="0">
                <a:solidFill>
                  <a:schemeClr val="accent1">
                    <a:lumMod val="75000"/>
                  </a:schemeClr>
                </a:solidFill>
              </a:rPr>
              <a:t>, Director, </a:t>
            </a:r>
            <a:r>
              <a:rPr lang="en-GB" sz="1050" dirty="0" err="1">
                <a:solidFill>
                  <a:schemeClr val="accent1">
                    <a:lumMod val="75000"/>
                  </a:schemeClr>
                </a:solidFill>
              </a:rPr>
              <a:t>Göttingen</a:t>
            </a:r>
            <a:r>
              <a:rPr lang="en-GB" sz="1050" dirty="0">
                <a:solidFill>
                  <a:schemeClr val="accent1">
                    <a:lumMod val="75000"/>
                  </a:schemeClr>
                </a:solidFill>
              </a:rPr>
              <a:t> State and University Library, Germany</a:t>
            </a:r>
          </a:p>
          <a:p>
            <a:pPr fontAlgn="base"/>
            <a:r>
              <a:rPr lang="en-GB" sz="1050" dirty="0"/>
              <a:t>Chris Keene</a:t>
            </a:r>
            <a:r>
              <a:rPr lang="en-GB" sz="1050" dirty="0">
                <a:solidFill>
                  <a:schemeClr val="accent1">
                    <a:lumMod val="75000"/>
                  </a:schemeClr>
                </a:solidFill>
              </a:rPr>
              <a:t>, Library and Scholarly Futures, </a:t>
            </a:r>
            <a:r>
              <a:rPr lang="en-GB" sz="1050" dirty="0" err="1" smtClean="0">
                <a:solidFill>
                  <a:schemeClr val="accent1">
                    <a:lumMod val="75000"/>
                  </a:schemeClr>
                </a:solidFill>
              </a:rPr>
              <a:t>Jisc</a:t>
            </a:r>
            <a:endParaRPr lang="en-GB" sz="1050" dirty="0">
              <a:solidFill>
                <a:schemeClr val="accent1">
                  <a:lumMod val="75000"/>
                </a:schemeClr>
              </a:solidFill>
            </a:endParaRPr>
          </a:p>
        </p:txBody>
      </p:sp>
      <p:sp>
        <p:nvSpPr>
          <p:cNvPr id="3" name="Content Placeholder 2"/>
          <p:cNvSpPr>
            <a:spLocks noGrp="1"/>
          </p:cNvSpPr>
          <p:nvPr>
            <p:ph sz="half" idx="2"/>
          </p:nvPr>
        </p:nvSpPr>
        <p:spPr>
          <a:xfrm>
            <a:off x="4648200" y="1091877"/>
            <a:ext cx="4038600" cy="4857403"/>
          </a:xfrm>
        </p:spPr>
        <p:txBody>
          <a:bodyPr>
            <a:noAutofit/>
          </a:bodyPr>
          <a:lstStyle/>
          <a:p>
            <a:pPr fontAlgn="base"/>
            <a:r>
              <a:rPr lang="en-GB" sz="1050" dirty="0"/>
              <a:t>Dr Donna </a:t>
            </a:r>
            <a:r>
              <a:rPr lang="en-GB" sz="1050" dirty="0" err="1"/>
              <a:t>Lanclos</a:t>
            </a:r>
            <a:r>
              <a:rPr lang="en-GB" sz="1050" dirty="0">
                <a:solidFill>
                  <a:schemeClr val="accent1">
                    <a:lumMod val="75000"/>
                  </a:schemeClr>
                </a:solidFill>
              </a:rPr>
              <a:t>, Associate Professor for Anthropological Research, Atkins Library at UNC Charlotte, </a:t>
            </a:r>
            <a:r>
              <a:rPr lang="en-GB" sz="1050" dirty="0" smtClean="0">
                <a:solidFill>
                  <a:schemeClr val="accent1">
                    <a:lumMod val="75000"/>
                  </a:schemeClr>
                </a:solidFill>
              </a:rPr>
              <a:t>USA</a:t>
            </a:r>
          </a:p>
          <a:p>
            <a:pPr lvl="0" fontAlgn="base"/>
            <a:r>
              <a:rPr lang="en-GB" sz="1050" dirty="0" smtClean="0"/>
              <a:t>Clifford Lynch</a:t>
            </a:r>
            <a:r>
              <a:rPr lang="en-GB" sz="1050" dirty="0" smtClean="0">
                <a:solidFill>
                  <a:schemeClr val="accent1">
                    <a:lumMod val="75000"/>
                  </a:schemeClr>
                </a:solidFill>
              </a:rPr>
              <a:t>, Executive Director, Coalition for Networked </a:t>
            </a:r>
            <a:r>
              <a:rPr lang="en-GB" sz="1050" dirty="0">
                <a:solidFill>
                  <a:schemeClr val="accent1">
                    <a:lumMod val="75000"/>
                  </a:schemeClr>
                </a:solidFill>
              </a:rPr>
              <a:t>Information, USA</a:t>
            </a:r>
          </a:p>
          <a:p>
            <a:pPr lvl="0" fontAlgn="base"/>
            <a:r>
              <a:rPr lang="en-GB" sz="1050" dirty="0"/>
              <a:t>John </a:t>
            </a:r>
            <a:r>
              <a:rPr lang="en-GB" sz="1050" dirty="0" err="1"/>
              <a:t>MacColl</a:t>
            </a:r>
            <a:r>
              <a:rPr lang="en-GB" sz="1050" dirty="0">
                <a:solidFill>
                  <a:schemeClr val="accent1">
                    <a:lumMod val="75000"/>
                  </a:schemeClr>
                </a:solidFill>
              </a:rPr>
              <a:t>, University Librarian and Director of Library Services, University of St Andrews; Chair of Research Libraries UK</a:t>
            </a:r>
          </a:p>
          <a:p>
            <a:pPr lvl="0" fontAlgn="base"/>
            <a:r>
              <a:rPr lang="en-GB" sz="1050" dirty="0"/>
              <a:t>Prof </a:t>
            </a:r>
            <a:r>
              <a:rPr lang="en-GB" sz="1050" dirty="0" err="1"/>
              <a:t>Wyn</a:t>
            </a:r>
            <a:r>
              <a:rPr lang="en-GB" sz="1050" dirty="0"/>
              <a:t> Morgan</a:t>
            </a:r>
            <a:r>
              <a:rPr lang="en-GB" sz="1050" dirty="0">
                <a:solidFill>
                  <a:schemeClr val="accent1">
                    <a:lumMod val="75000"/>
                  </a:schemeClr>
                </a:solidFill>
              </a:rPr>
              <a:t>, Professor of Economics and Pro Vice-Chancellor for Learning and Teaching, University of Sheffield</a:t>
            </a:r>
          </a:p>
          <a:p>
            <a:pPr lvl="0" fontAlgn="base"/>
            <a:r>
              <a:rPr lang="en-GB" sz="1050" dirty="0"/>
              <a:t>Prof Neil Morris</a:t>
            </a:r>
            <a:r>
              <a:rPr lang="en-GB" sz="1050" dirty="0">
                <a:solidFill>
                  <a:schemeClr val="accent1">
                    <a:lumMod val="75000"/>
                  </a:schemeClr>
                </a:solidFill>
              </a:rPr>
              <a:t>, Chair of Educational Technology, Innovation and Change in the School of Education, and Director of Digital Learning, University of Leeds </a:t>
            </a:r>
          </a:p>
          <a:p>
            <a:pPr lvl="0" fontAlgn="base"/>
            <a:r>
              <a:rPr lang="en-GB" sz="1050" dirty="0"/>
              <a:t>Prof David Nicholas</a:t>
            </a:r>
            <a:r>
              <a:rPr lang="en-GB" sz="1050" dirty="0">
                <a:solidFill>
                  <a:schemeClr val="accent1">
                    <a:lumMod val="75000"/>
                  </a:schemeClr>
                </a:solidFill>
              </a:rPr>
              <a:t>, Director CIBER Research</a:t>
            </a:r>
          </a:p>
          <a:p>
            <a:pPr lvl="0" fontAlgn="base"/>
            <a:r>
              <a:rPr lang="en-GB" sz="1050" dirty="0"/>
              <a:t>Emily Nunn</a:t>
            </a:r>
            <a:r>
              <a:rPr lang="en-GB" sz="1050" dirty="0">
                <a:solidFill>
                  <a:schemeClr val="accent1">
                    <a:lumMod val="75000"/>
                  </a:schemeClr>
                </a:solidFill>
              </a:rPr>
              <a:t>, PhD student, University of Sheffield</a:t>
            </a:r>
          </a:p>
          <a:p>
            <a:pPr lvl="0" fontAlgn="base"/>
            <a:r>
              <a:rPr lang="en-GB" sz="1050" dirty="0"/>
              <a:t>Chris </a:t>
            </a:r>
            <a:r>
              <a:rPr lang="en-GB" sz="1050" dirty="0" err="1"/>
              <a:t>Powis</a:t>
            </a:r>
            <a:r>
              <a:rPr lang="en-GB" sz="1050" dirty="0">
                <a:solidFill>
                  <a:schemeClr val="accent1">
                    <a:lumMod val="75000"/>
                  </a:schemeClr>
                </a:solidFill>
              </a:rPr>
              <a:t>, Head of Library and Learning Services, University of Northampton</a:t>
            </a:r>
          </a:p>
          <a:p>
            <a:pPr lvl="0" fontAlgn="base"/>
            <a:r>
              <a:rPr lang="en-GB" sz="1050" dirty="0"/>
              <a:t>Dr Richard Price</a:t>
            </a:r>
            <a:r>
              <a:rPr lang="en-GB" sz="1050" dirty="0">
                <a:solidFill>
                  <a:schemeClr val="accent1">
                    <a:lumMod val="75000"/>
                  </a:schemeClr>
                </a:solidFill>
              </a:rPr>
              <a:t>, Founder, Academia.edu</a:t>
            </a:r>
          </a:p>
          <a:p>
            <a:pPr lvl="0" fontAlgn="base"/>
            <a:r>
              <a:rPr lang="en-GB" sz="1050" dirty="0"/>
              <a:t>Dr Jason </a:t>
            </a:r>
            <a:r>
              <a:rPr lang="en-GB" sz="1050" dirty="0" err="1"/>
              <a:t>Priem</a:t>
            </a:r>
            <a:r>
              <a:rPr lang="en-GB" sz="1050" dirty="0">
                <a:solidFill>
                  <a:schemeClr val="accent1">
                    <a:lumMod val="75000"/>
                  </a:schemeClr>
                </a:solidFill>
              </a:rPr>
              <a:t>, Co-Founder, </a:t>
            </a:r>
            <a:r>
              <a:rPr lang="en-GB" sz="1050" dirty="0" err="1">
                <a:solidFill>
                  <a:schemeClr val="accent1">
                    <a:lumMod val="75000"/>
                  </a:schemeClr>
                </a:solidFill>
              </a:rPr>
              <a:t>Impactstory</a:t>
            </a:r>
            <a:r>
              <a:rPr lang="en-GB" sz="1050" dirty="0">
                <a:solidFill>
                  <a:schemeClr val="accent1">
                    <a:lumMod val="75000"/>
                  </a:schemeClr>
                </a:solidFill>
              </a:rPr>
              <a:t> </a:t>
            </a:r>
          </a:p>
          <a:p>
            <a:pPr lvl="0" fontAlgn="base"/>
            <a:r>
              <a:rPr lang="en-GB" sz="1050" dirty="0"/>
              <a:t>Andy </a:t>
            </a:r>
            <a:r>
              <a:rPr lang="en-GB" sz="1050" dirty="0" err="1"/>
              <a:t>Priestner</a:t>
            </a:r>
            <a:r>
              <a:rPr lang="en-GB" sz="1050" dirty="0">
                <a:solidFill>
                  <a:schemeClr val="accent1">
                    <a:lumMod val="75000"/>
                  </a:schemeClr>
                </a:solidFill>
              </a:rPr>
              <a:t>, Director, Andy </a:t>
            </a:r>
            <a:r>
              <a:rPr lang="en-GB" sz="1050" dirty="0" err="1">
                <a:solidFill>
                  <a:schemeClr val="accent1">
                    <a:lumMod val="75000"/>
                  </a:schemeClr>
                </a:solidFill>
              </a:rPr>
              <a:t>Priestner</a:t>
            </a:r>
            <a:r>
              <a:rPr lang="en-GB" sz="1050" dirty="0">
                <a:solidFill>
                  <a:schemeClr val="accent1">
                    <a:lumMod val="75000"/>
                  </a:schemeClr>
                </a:solidFill>
              </a:rPr>
              <a:t> Training and Consulting </a:t>
            </a:r>
          </a:p>
          <a:p>
            <a:pPr lvl="0" fontAlgn="base"/>
            <a:r>
              <a:rPr lang="en-GB" sz="1050" dirty="0"/>
              <a:t>Kira Stine Hansen</a:t>
            </a:r>
            <a:r>
              <a:rPr lang="en-GB" sz="1050" dirty="0">
                <a:solidFill>
                  <a:schemeClr val="accent1">
                    <a:lumMod val="75000"/>
                  </a:schemeClr>
                </a:solidFill>
              </a:rPr>
              <a:t>, Deputy Director General, University of Copenhagen, Royal Danish library, Denmark</a:t>
            </a:r>
          </a:p>
          <a:p>
            <a:pPr lvl="0" fontAlgn="base"/>
            <a:r>
              <a:rPr lang="en-GB" sz="1050" dirty="0"/>
              <a:t>Prof Simon Tanner</a:t>
            </a:r>
            <a:r>
              <a:rPr lang="en-GB" sz="1050" dirty="0">
                <a:solidFill>
                  <a:schemeClr val="accent1">
                    <a:lumMod val="75000"/>
                  </a:schemeClr>
                </a:solidFill>
              </a:rPr>
              <a:t>, Professor of Digital Cultural Heritage, King’s College London</a:t>
            </a:r>
          </a:p>
          <a:p>
            <a:pPr lvl="0" fontAlgn="base"/>
            <a:r>
              <a:rPr lang="en-GB" sz="1050" dirty="0"/>
              <a:t>Lynne Tucker</a:t>
            </a:r>
            <a:r>
              <a:rPr lang="en-GB" sz="1050" dirty="0">
                <a:solidFill>
                  <a:schemeClr val="accent1">
                    <a:lumMod val="75000"/>
                  </a:schemeClr>
                </a:solidFill>
              </a:rPr>
              <a:t>, Interim Chief Information Officer, Goldsmith’s, University of London</a:t>
            </a:r>
          </a:p>
          <a:p>
            <a:pPr lvl="0" fontAlgn="base"/>
            <a:r>
              <a:rPr lang="en-GB" sz="1050" dirty="0"/>
              <a:t>Caroline Williams</a:t>
            </a:r>
            <a:r>
              <a:rPr lang="en-GB" sz="1050" dirty="0">
                <a:solidFill>
                  <a:schemeClr val="accent1">
                    <a:lumMod val="75000"/>
                  </a:schemeClr>
                </a:solidFill>
              </a:rPr>
              <a:t>, Director of Libraries, Research and Learning Resources, University of Nottingham</a:t>
            </a:r>
          </a:p>
          <a:p>
            <a:pPr lvl="0" fontAlgn="base"/>
            <a:r>
              <a:rPr lang="en-GB" sz="1050" dirty="0"/>
              <a:t>Nicola Wright</a:t>
            </a:r>
            <a:r>
              <a:rPr lang="en-GB" sz="1050" dirty="0">
                <a:solidFill>
                  <a:schemeClr val="accent1">
                    <a:lumMod val="75000"/>
                  </a:schemeClr>
                </a:solidFill>
              </a:rPr>
              <a:t>, Director of Library Services, London School of Economics and Political Science (LSE)</a:t>
            </a:r>
          </a:p>
          <a:p>
            <a:endParaRPr lang="en-US" sz="1050" dirty="0"/>
          </a:p>
        </p:txBody>
      </p:sp>
      <p:sp>
        <p:nvSpPr>
          <p:cNvPr id="4" name="Slide Number Placeholder 3"/>
          <p:cNvSpPr>
            <a:spLocks noGrp="1"/>
          </p:cNvSpPr>
          <p:nvPr>
            <p:ph type="sldNum" sz="quarter" idx="12"/>
          </p:nvPr>
        </p:nvSpPr>
        <p:spPr/>
        <p:txBody>
          <a:bodyPr/>
          <a:lstStyle/>
          <a:p>
            <a:fld id="{D5D44707-119B-44F9-B4EF-732FDCBD6A21}" type="slidenum">
              <a:rPr lang="en-GB" smtClean="0"/>
              <a:pPr/>
              <a:t>6</a:t>
            </a:fld>
            <a:endParaRPr lang="en-GB" dirty="0"/>
          </a:p>
        </p:txBody>
      </p:sp>
    </p:spTree>
    <p:extLst>
      <p:ext uri="{BB962C8B-B14F-4D97-AF65-F5344CB8AC3E}">
        <p14:creationId xmlns:p14="http://schemas.microsoft.com/office/powerpoint/2010/main" val="63831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Recommendations for SCONUL (2)</a:t>
            </a:r>
            <a:endParaRPr lang="en-US" dirty="0"/>
          </a:p>
        </p:txBody>
      </p:sp>
      <p:sp>
        <p:nvSpPr>
          <p:cNvPr id="3" name="Content Placeholder 2"/>
          <p:cNvSpPr>
            <a:spLocks noGrp="1"/>
          </p:cNvSpPr>
          <p:nvPr>
            <p:ph idx="1"/>
          </p:nvPr>
        </p:nvSpPr>
        <p:spPr>
          <a:xfrm>
            <a:off x="457200" y="1556792"/>
            <a:ext cx="8229600" cy="4569371"/>
          </a:xfrm>
        </p:spPr>
        <p:txBody>
          <a:bodyPr>
            <a:noAutofit/>
          </a:bodyPr>
          <a:lstStyle/>
          <a:p>
            <a:pPr lvl="0">
              <a:buFont typeface="+mj-lt"/>
              <a:buAutoNum type="arabicPeriod" startAt="7"/>
            </a:pPr>
            <a:r>
              <a:rPr lang="en-GB" sz="1800" dirty="0" smtClean="0"/>
              <a:t>Promote </a:t>
            </a:r>
            <a:r>
              <a:rPr lang="en-GB" sz="1800" dirty="0"/>
              <a:t>the </a:t>
            </a:r>
            <a:r>
              <a:rPr lang="en-GB" sz="1800" b="1" dirty="0"/>
              <a:t>sharing of best practice</a:t>
            </a:r>
            <a:r>
              <a:rPr lang="en-GB" sz="1800" dirty="0"/>
              <a:t> in (a) </a:t>
            </a:r>
            <a:r>
              <a:rPr lang="en-GB" sz="1800" b="1" dirty="0"/>
              <a:t>explaining the changing nature of the role </a:t>
            </a:r>
            <a:r>
              <a:rPr lang="en-GB" sz="1800" b="1" dirty="0" smtClean="0"/>
              <a:t>of the </a:t>
            </a:r>
            <a:r>
              <a:rPr lang="en-GB" sz="1800" b="1" dirty="0"/>
              <a:t>library</a:t>
            </a:r>
            <a:r>
              <a:rPr lang="en-GB" sz="1800" dirty="0"/>
              <a:t> to stakeholders; and (b) managing </a:t>
            </a:r>
            <a:r>
              <a:rPr lang="en-GB" sz="1800" b="1" dirty="0"/>
              <a:t>disruptive change</a:t>
            </a:r>
            <a:r>
              <a:rPr lang="en-GB" sz="1800" dirty="0"/>
              <a:t>.</a:t>
            </a:r>
          </a:p>
          <a:p>
            <a:pPr lvl="0">
              <a:buFont typeface="+mj-lt"/>
              <a:buAutoNum type="arabicPeriod" startAt="7"/>
            </a:pPr>
            <a:r>
              <a:rPr lang="en-GB" sz="1800" dirty="0" smtClean="0"/>
              <a:t>Review </a:t>
            </a:r>
            <a:r>
              <a:rPr lang="en-GB" sz="1800" b="1" dirty="0"/>
              <a:t>skills</a:t>
            </a:r>
            <a:r>
              <a:rPr lang="en-GB" sz="1800" dirty="0"/>
              <a:t> required for the further development of the role of libraries in the </a:t>
            </a:r>
            <a:r>
              <a:rPr lang="en-GB" sz="1800" dirty="0" smtClean="0"/>
              <a:t>sector and </a:t>
            </a:r>
            <a:r>
              <a:rPr lang="en-GB" sz="1800" dirty="0"/>
              <a:t>analyse training and recruitment patterns to ensure libraries are future-ready.</a:t>
            </a:r>
          </a:p>
          <a:p>
            <a:pPr lvl="0">
              <a:buFont typeface="+mj-lt"/>
              <a:buAutoNum type="arabicPeriod" startAt="7"/>
            </a:pPr>
            <a:r>
              <a:rPr lang="en-GB" sz="1800" dirty="0" smtClean="0"/>
              <a:t>Promote </a:t>
            </a:r>
            <a:r>
              <a:rPr lang="en-GB" sz="1800" dirty="0"/>
              <a:t>and facilitate the </a:t>
            </a:r>
            <a:r>
              <a:rPr lang="en-GB" sz="1800" b="1" dirty="0"/>
              <a:t>interaction</a:t>
            </a:r>
            <a:r>
              <a:rPr lang="en-GB" sz="1800" dirty="0"/>
              <a:t> of the SCONUL community with other </a:t>
            </a:r>
            <a:r>
              <a:rPr lang="en-GB" sz="1800" dirty="0" smtClean="0"/>
              <a:t>key communities </a:t>
            </a:r>
            <a:r>
              <a:rPr lang="en-GB" sz="1800" dirty="0"/>
              <a:t>among internal and external stakeholders (e.g. estates, IT and publishers</a:t>
            </a:r>
            <a:r>
              <a:rPr lang="en-GB" sz="1800" dirty="0" smtClean="0"/>
              <a:t>), involving </a:t>
            </a:r>
            <a:r>
              <a:rPr lang="en-GB" sz="1800" dirty="0"/>
              <a:t>user communities.</a:t>
            </a:r>
          </a:p>
          <a:p>
            <a:pPr lvl="0">
              <a:buFont typeface="+mj-lt"/>
              <a:buAutoNum type="arabicPeriod" startAt="7"/>
            </a:pPr>
            <a:r>
              <a:rPr lang="en-GB" sz="1800" dirty="0" smtClean="0"/>
              <a:t>Work </a:t>
            </a:r>
            <a:r>
              <a:rPr lang="en-GB" sz="1800" dirty="0"/>
              <a:t>to create more opportunities for more </a:t>
            </a:r>
            <a:r>
              <a:rPr lang="en-GB" sz="1800" b="1" dirty="0"/>
              <a:t>collective long-term thinking</a:t>
            </a:r>
            <a:r>
              <a:rPr lang="en-GB" sz="1800" dirty="0"/>
              <a:t>.</a:t>
            </a:r>
          </a:p>
          <a:p>
            <a:pPr lvl="0">
              <a:buFont typeface="+mj-lt"/>
              <a:buAutoNum type="arabicPeriod" startAt="7"/>
            </a:pPr>
            <a:r>
              <a:rPr lang="en-GB" sz="1800" dirty="0" smtClean="0"/>
              <a:t>Sponsor </a:t>
            </a:r>
            <a:r>
              <a:rPr lang="en-GB" sz="1800" dirty="0"/>
              <a:t>the creation and discussion of </a:t>
            </a:r>
            <a:r>
              <a:rPr lang="en-GB" sz="1800" b="1" dirty="0"/>
              <a:t>case studies of new practices</a:t>
            </a:r>
            <a:r>
              <a:rPr lang="en-GB" sz="1800" dirty="0"/>
              <a:t> (including </a:t>
            </a:r>
            <a:r>
              <a:rPr lang="en-GB" sz="1800" dirty="0" smtClean="0"/>
              <a:t>from outside </a:t>
            </a:r>
            <a:r>
              <a:rPr lang="en-GB" sz="1800" dirty="0"/>
              <a:t>the UK).</a:t>
            </a:r>
          </a:p>
          <a:p>
            <a:pPr lvl="0">
              <a:buFont typeface="+mj-lt"/>
              <a:buAutoNum type="arabicPeriod" startAt="7"/>
            </a:pPr>
            <a:r>
              <a:rPr lang="en-GB" sz="1800" dirty="0" smtClean="0"/>
              <a:t>Sponsor </a:t>
            </a:r>
            <a:r>
              <a:rPr lang="en-GB" sz="1800" dirty="0"/>
              <a:t>research on trends in </a:t>
            </a:r>
            <a:r>
              <a:rPr lang="en-GB" sz="1800" b="1" dirty="0"/>
              <a:t>user behaviours</a:t>
            </a:r>
            <a:r>
              <a:rPr lang="en-GB" sz="1800" dirty="0"/>
              <a:t>, e.g. among undergraduates </a:t>
            </a:r>
            <a:r>
              <a:rPr lang="en-GB" sz="1800" dirty="0" smtClean="0"/>
              <a:t>and researchers</a:t>
            </a:r>
            <a:r>
              <a:rPr lang="en-GB" sz="1800" dirty="0"/>
              <a:t>.</a:t>
            </a:r>
            <a:endParaRPr lang="en-US" sz="1800" dirty="0"/>
          </a:p>
        </p:txBody>
      </p:sp>
      <p:sp>
        <p:nvSpPr>
          <p:cNvPr id="4" name="Slide Number Placeholder 3"/>
          <p:cNvSpPr>
            <a:spLocks noGrp="1"/>
          </p:cNvSpPr>
          <p:nvPr>
            <p:ph type="sldNum" sz="quarter" idx="12"/>
          </p:nvPr>
        </p:nvSpPr>
        <p:spPr/>
        <p:txBody>
          <a:bodyPr/>
          <a:lstStyle/>
          <a:p>
            <a:fld id="{D5D44707-119B-44F9-B4EF-732FDCBD6A21}" type="slidenum">
              <a:rPr lang="en-GB" smtClean="0"/>
              <a:pPr/>
              <a:t>60</a:t>
            </a:fld>
            <a:endParaRPr lang="en-GB"/>
          </a:p>
        </p:txBody>
      </p:sp>
    </p:spTree>
    <p:extLst>
      <p:ext uri="{BB962C8B-B14F-4D97-AF65-F5344CB8AC3E}">
        <p14:creationId xmlns:p14="http://schemas.microsoft.com/office/powerpoint/2010/main" val="302334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18976" y="3887983"/>
            <a:ext cx="7772400" cy="1470025"/>
          </a:xfrm>
        </p:spPr>
        <p:txBody>
          <a:bodyPr/>
          <a:lstStyle/>
          <a:p>
            <a:r>
              <a:rPr lang="en-US" dirty="0"/>
              <a:t>#</a:t>
            </a:r>
            <a:r>
              <a:rPr lang="en-US" dirty="0" err="1"/>
              <a:t>mappingacademiclibraries</a:t>
            </a:r>
            <a:r>
              <a:rPr lang="en-US" dirty="0"/>
              <a:t/>
            </a:r>
            <a:br>
              <a:rPr lang="en-US" dirty="0"/>
            </a:br>
            <a:endParaRPr lang="en-US" dirty="0"/>
          </a:p>
        </p:txBody>
      </p:sp>
      <p:sp>
        <p:nvSpPr>
          <p:cNvPr id="6" name="Subtitle 5"/>
          <p:cNvSpPr>
            <a:spLocks noGrp="1"/>
          </p:cNvSpPr>
          <p:nvPr>
            <p:ph type="subTitle" idx="1"/>
          </p:nvPr>
        </p:nvSpPr>
        <p:spPr>
          <a:xfrm>
            <a:off x="718976" y="4844752"/>
            <a:ext cx="7408912" cy="1752600"/>
          </a:xfrm>
        </p:spPr>
        <p:txBody>
          <a:bodyPr/>
          <a:lstStyle/>
          <a:p>
            <a:r>
              <a:rPr lang="en-US" dirty="0"/>
              <a:t>https://www.sconul.ac.uk/news/mapping-the-future-of-academic-libraries</a:t>
            </a:r>
          </a:p>
        </p:txBody>
      </p:sp>
      <p:sp>
        <p:nvSpPr>
          <p:cNvPr id="4" name="Slide Number Placeholder 3"/>
          <p:cNvSpPr>
            <a:spLocks noGrp="1"/>
          </p:cNvSpPr>
          <p:nvPr>
            <p:ph type="sldNum" sz="quarter" idx="12"/>
          </p:nvPr>
        </p:nvSpPr>
        <p:spPr/>
        <p:txBody>
          <a:bodyPr/>
          <a:lstStyle/>
          <a:p>
            <a:fld id="{D5D44707-119B-44F9-B4EF-732FDCBD6A21}" type="slidenum">
              <a:rPr lang="en-GB" smtClean="0"/>
              <a:pPr/>
              <a:t>61</a:t>
            </a:fld>
            <a:endParaRPr lang="en-GB"/>
          </a:p>
        </p:txBody>
      </p:sp>
      <p:pic>
        <p:nvPicPr>
          <p:cNvPr id="9" name="Picture 2" descr="Q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126" y="188640"/>
            <a:ext cx="5713362" cy="3379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65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Phase 3: Survey</a:t>
            </a:r>
            <a:endParaRPr lang="en-US" dirty="0"/>
          </a:p>
        </p:txBody>
      </p:sp>
      <p:sp>
        <p:nvSpPr>
          <p:cNvPr id="7" name="Content Placeholder 6"/>
          <p:cNvSpPr>
            <a:spLocks noGrp="1"/>
          </p:cNvSpPr>
          <p:nvPr>
            <p:ph idx="1"/>
          </p:nvPr>
        </p:nvSpPr>
        <p:spPr/>
        <p:txBody>
          <a:bodyPr/>
          <a:lstStyle/>
          <a:p>
            <a:r>
              <a:rPr lang="en-GB" dirty="0"/>
              <a:t>Survey conducted online, July-August 2017</a:t>
            </a:r>
          </a:p>
          <a:p>
            <a:r>
              <a:rPr lang="en-GB" dirty="0"/>
              <a:t>261 usable </a:t>
            </a:r>
            <a:r>
              <a:rPr lang="en-GB" dirty="0" smtClean="0"/>
              <a:t>responses</a:t>
            </a:r>
          </a:p>
          <a:p>
            <a:r>
              <a:rPr lang="en-GB" dirty="0" smtClean="0"/>
              <a:t>Questions</a:t>
            </a:r>
          </a:p>
          <a:p>
            <a:pPr lvl="1"/>
            <a:r>
              <a:rPr lang="en-GB" dirty="0" smtClean="0"/>
              <a:t>Focused on issues arising from the literature and interviews</a:t>
            </a:r>
          </a:p>
          <a:p>
            <a:pPr lvl="1"/>
            <a:r>
              <a:rPr lang="en-GB" dirty="0" smtClean="0"/>
              <a:t>Testing out some views expressed by interviewees with a wider library audience </a:t>
            </a:r>
            <a:endParaRPr lang="en-US" dirty="0"/>
          </a:p>
        </p:txBody>
      </p:sp>
      <p:sp>
        <p:nvSpPr>
          <p:cNvPr id="5" name="Slide Number Placeholder 4"/>
          <p:cNvSpPr>
            <a:spLocks noGrp="1"/>
          </p:cNvSpPr>
          <p:nvPr>
            <p:ph type="sldNum" sz="quarter" idx="12"/>
          </p:nvPr>
        </p:nvSpPr>
        <p:spPr/>
        <p:txBody>
          <a:bodyPr/>
          <a:lstStyle/>
          <a:p>
            <a:fld id="{D5D44707-119B-44F9-B4EF-732FDCBD6A21}" type="slidenum">
              <a:rPr lang="en-GB" smtClean="0"/>
              <a:t>7</a:t>
            </a:fld>
            <a:endParaRPr lang="en-GB"/>
          </a:p>
        </p:txBody>
      </p:sp>
    </p:spTree>
    <p:extLst>
      <p:ext uri="{BB962C8B-B14F-4D97-AF65-F5344CB8AC3E}">
        <p14:creationId xmlns:p14="http://schemas.microsoft.com/office/powerpoint/2010/main" val="295758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16832"/>
            <a:ext cx="2952328" cy="700360"/>
          </a:xfrm>
        </p:spPr>
        <p:txBody>
          <a:bodyPr>
            <a:noAutofit/>
          </a:bodyPr>
          <a:lstStyle/>
          <a:p>
            <a:pPr algn="l"/>
            <a:r>
              <a:rPr lang="en-GB" sz="3200" dirty="0" smtClean="0"/>
              <a:t>Phase 3: Survey </a:t>
            </a:r>
            <a:r>
              <a:rPr lang="en-GB" sz="3200" dirty="0"/>
              <a:t>Demographics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9492807"/>
              </p:ext>
            </p:extLst>
          </p:nvPr>
        </p:nvGraphicFramePr>
        <p:xfrm>
          <a:off x="3491880" y="260648"/>
          <a:ext cx="5358420" cy="6395457"/>
        </p:xfrm>
        <a:graphic>
          <a:graphicData uri="http://schemas.openxmlformats.org/drawingml/2006/table">
            <a:tbl>
              <a:tblPr firstRow="1" firstCol="1" bandRow="1">
                <a:tableStyleId>{5C22544A-7EE6-4342-B048-85BDC9FD1C3A}</a:tableStyleId>
              </a:tblPr>
              <a:tblGrid>
                <a:gridCol w="2880320">
                  <a:extLst>
                    <a:ext uri="{9D8B030D-6E8A-4147-A177-3AD203B41FA5}">
                      <a16:colId xmlns:a16="http://schemas.microsoft.com/office/drawing/2014/main" val="3356935186"/>
                    </a:ext>
                  </a:extLst>
                </a:gridCol>
                <a:gridCol w="1152128">
                  <a:extLst>
                    <a:ext uri="{9D8B030D-6E8A-4147-A177-3AD203B41FA5}">
                      <a16:colId xmlns:a16="http://schemas.microsoft.com/office/drawing/2014/main" val="3709834193"/>
                    </a:ext>
                  </a:extLst>
                </a:gridCol>
                <a:gridCol w="1325972">
                  <a:extLst>
                    <a:ext uri="{9D8B030D-6E8A-4147-A177-3AD203B41FA5}">
                      <a16:colId xmlns:a16="http://schemas.microsoft.com/office/drawing/2014/main" val="2785861765"/>
                    </a:ext>
                  </a:extLst>
                </a:gridCol>
              </a:tblGrid>
              <a:tr h="169972">
                <a:tc>
                  <a:txBody>
                    <a:bodyPr/>
                    <a:lstStyle/>
                    <a:p>
                      <a:pPr marL="0" marR="0">
                        <a:lnSpc>
                          <a:spcPct val="107000"/>
                        </a:lnSpc>
                        <a:spcBef>
                          <a:spcPts val="0"/>
                        </a:spcBef>
                        <a:spcAft>
                          <a:spcPts val="0"/>
                        </a:spcAft>
                      </a:pPr>
                      <a:r>
                        <a:rPr lang="en-GB" sz="1300" dirty="0">
                          <a:effectLst/>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dirty="0">
                          <a:effectLst/>
                        </a:rPr>
                        <a:t>Count</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dirty="0">
                          <a:effectLst/>
                        </a:rPr>
                        <a:t>Percentage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extLst>
                  <a:ext uri="{0D108BD9-81ED-4DB2-BD59-A6C34878D82A}">
                    <a16:rowId xmlns:a16="http://schemas.microsoft.com/office/drawing/2014/main" val="3711357427"/>
                  </a:ext>
                </a:extLst>
              </a:tr>
              <a:tr h="169972">
                <a:tc gridSpan="3">
                  <a:txBody>
                    <a:bodyPr/>
                    <a:lstStyle/>
                    <a:p>
                      <a:pPr marL="0" marR="0">
                        <a:lnSpc>
                          <a:spcPct val="107000"/>
                        </a:lnSpc>
                        <a:spcBef>
                          <a:spcPts val="0"/>
                        </a:spcBef>
                        <a:spcAft>
                          <a:spcPts val="0"/>
                        </a:spcAft>
                      </a:pPr>
                      <a:r>
                        <a:rPr lang="en-GB" sz="1300" dirty="0">
                          <a:effectLst/>
                        </a:rPr>
                        <a:t>Institution</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45763601"/>
                  </a:ext>
                </a:extLst>
              </a:tr>
              <a:tr h="169972">
                <a:tc>
                  <a:txBody>
                    <a:bodyPr/>
                    <a:lstStyle/>
                    <a:p>
                      <a:pPr marL="457200" marR="0" lvl="1">
                        <a:lnSpc>
                          <a:spcPct val="107000"/>
                        </a:lnSpc>
                        <a:spcBef>
                          <a:spcPts val="0"/>
                        </a:spcBef>
                        <a:spcAft>
                          <a:spcPts val="0"/>
                        </a:spcAft>
                      </a:pPr>
                      <a:r>
                        <a:rPr lang="en-GB" sz="1300" dirty="0">
                          <a:effectLst/>
                        </a:rPr>
                        <a:t>Post 1992</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dirty="0">
                          <a:effectLst/>
                        </a:rPr>
                        <a:t>120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dirty="0" smtClean="0">
                          <a:effectLst/>
                        </a:rPr>
                        <a:t>46</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extLst>
                  <a:ext uri="{0D108BD9-81ED-4DB2-BD59-A6C34878D82A}">
                    <a16:rowId xmlns:a16="http://schemas.microsoft.com/office/drawing/2014/main" val="4173729989"/>
                  </a:ext>
                </a:extLst>
              </a:tr>
              <a:tr h="169972">
                <a:tc>
                  <a:txBody>
                    <a:bodyPr/>
                    <a:lstStyle/>
                    <a:p>
                      <a:pPr marL="457200" marR="0" lvl="1">
                        <a:lnSpc>
                          <a:spcPct val="107000"/>
                        </a:lnSpc>
                        <a:spcBef>
                          <a:spcPts val="0"/>
                        </a:spcBef>
                        <a:spcAft>
                          <a:spcPts val="0"/>
                        </a:spcAft>
                      </a:pPr>
                      <a:r>
                        <a:rPr lang="en-GB" sz="1300" dirty="0">
                          <a:effectLst/>
                        </a:rPr>
                        <a:t>Non-Russell Group pre-1992</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a:effectLst/>
                        </a:rPr>
                        <a:t>72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dirty="0" smtClean="0">
                          <a:effectLst/>
                        </a:rPr>
                        <a:t>28</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extLst>
                  <a:ext uri="{0D108BD9-81ED-4DB2-BD59-A6C34878D82A}">
                    <a16:rowId xmlns:a16="http://schemas.microsoft.com/office/drawing/2014/main" val="403483030"/>
                  </a:ext>
                </a:extLst>
              </a:tr>
              <a:tr h="169972">
                <a:tc>
                  <a:txBody>
                    <a:bodyPr/>
                    <a:lstStyle/>
                    <a:p>
                      <a:pPr marL="457200" marR="0" lvl="1">
                        <a:lnSpc>
                          <a:spcPct val="107000"/>
                        </a:lnSpc>
                        <a:spcBef>
                          <a:spcPts val="0"/>
                        </a:spcBef>
                        <a:spcAft>
                          <a:spcPts val="0"/>
                        </a:spcAft>
                      </a:pPr>
                      <a:r>
                        <a:rPr lang="en-GB" sz="1300" dirty="0">
                          <a:effectLst/>
                        </a:rPr>
                        <a:t>Russell Group</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a:effectLst/>
                        </a:rPr>
                        <a:t>69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dirty="0" smtClean="0">
                          <a:effectLst/>
                        </a:rPr>
                        <a:t>26</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extLst>
                  <a:ext uri="{0D108BD9-81ED-4DB2-BD59-A6C34878D82A}">
                    <a16:rowId xmlns:a16="http://schemas.microsoft.com/office/drawing/2014/main" val="3390902942"/>
                  </a:ext>
                </a:extLst>
              </a:tr>
              <a:tr h="169972">
                <a:tc gridSpan="3">
                  <a:txBody>
                    <a:bodyPr/>
                    <a:lstStyle/>
                    <a:p>
                      <a:pPr marL="0" marR="0">
                        <a:lnSpc>
                          <a:spcPct val="107000"/>
                        </a:lnSpc>
                        <a:spcBef>
                          <a:spcPts val="0"/>
                        </a:spcBef>
                        <a:spcAft>
                          <a:spcPts val="0"/>
                        </a:spcAft>
                      </a:pPr>
                      <a:r>
                        <a:rPr lang="en-GB" sz="1300" dirty="0">
                          <a:effectLst/>
                        </a:rPr>
                        <a:t>Size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9642404"/>
                  </a:ext>
                </a:extLst>
              </a:tr>
              <a:tr h="169972">
                <a:tc>
                  <a:txBody>
                    <a:bodyPr/>
                    <a:lstStyle/>
                    <a:p>
                      <a:pPr marL="457200" marR="0" lvl="1">
                        <a:lnSpc>
                          <a:spcPct val="107000"/>
                        </a:lnSpc>
                        <a:spcBef>
                          <a:spcPts val="0"/>
                        </a:spcBef>
                        <a:spcAft>
                          <a:spcPts val="0"/>
                        </a:spcAft>
                      </a:pPr>
                      <a:r>
                        <a:rPr lang="en-GB" sz="1300" dirty="0">
                          <a:effectLst/>
                        </a:rPr>
                        <a:t>Under 5,000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dirty="0">
                          <a:effectLst/>
                        </a:rPr>
                        <a:t>21</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dirty="0">
                          <a:effectLst/>
                        </a:rPr>
                        <a:t>8</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extLst>
                  <a:ext uri="{0D108BD9-81ED-4DB2-BD59-A6C34878D82A}">
                    <a16:rowId xmlns:a16="http://schemas.microsoft.com/office/drawing/2014/main" val="299928571"/>
                  </a:ext>
                </a:extLst>
              </a:tr>
              <a:tr h="169972">
                <a:tc>
                  <a:txBody>
                    <a:bodyPr/>
                    <a:lstStyle/>
                    <a:p>
                      <a:pPr marL="457200" marR="0" lvl="1">
                        <a:lnSpc>
                          <a:spcPct val="107000"/>
                        </a:lnSpc>
                        <a:spcBef>
                          <a:spcPts val="0"/>
                        </a:spcBef>
                        <a:spcAft>
                          <a:spcPts val="0"/>
                        </a:spcAft>
                      </a:pPr>
                      <a:r>
                        <a:rPr lang="en-GB" sz="1300" dirty="0">
                          <a:effectLst/>
                        </a:rPr>
                        <a:t>5001 to 29,999</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a:effectLst/>
                        </a:rPr>
                        <a:t>209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a:effectLst/>
                        </a:rPr>
                        <a:t>80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extLst>
                  <a:ext uri="{0D108BD9-81ED-4DB2-BD59-A6C34878D82A}">
                    <a16:rowId xmlns:a16="http://schemas.microsoft.com/office/drawing/2014/main" val="466191847"/>
                  </a:ext>
                </a:extLst>
              </a:tr>
              <a:tr h="169972">
                <a:tc>
                  <a:txBody>
                    <a:bodyPr/>
                    <a:lstStyle/>
                    <a:p>
                      <a:pPr marL="457200" marR="0" lvl="1">
                        <a:lnSpc>
                          <a:spcPct val="107000"/>
                        </a:lnSpc>
                        <a:spcBef>
                          <a:spcPts val="0"/>
                        </a:spcBef>
                        <a:spcAft>
                          <a:spcPts val="0"/>
                        </a:spcAft>
                      </a:pPr>
                      <a:r>
                        <a:rPr lang="en-GB" sz="1300" dirty="0">
                          <a:effectLst/>
                        </a:rPr>
                        <a:t>Over 30,000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a:effectLst/>
                        </a:rPr>
                        <a:t>31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a:effectLst/>
                        </a:rPr>
                        <a:t>12</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extLst>
                  <a:ext uri="{0D108BD9-81ED-4DB2-BD59-A6C34878D82A}">
                    <a16:rowId xmlns:a16="http://schemas.microsoft.com/office/drawing/2014/main" val="1765767053"/>
                  </a:ext>
                </a:extLst>
              </a:tr>
              <a:tr h="169972">
                <a:tc gridSpan="3">
                  <a:txBody>
                    <a:bodyPr/>
                    <a:lstStyle/>
                    <a:p>
                      <a:pPr marL="0" marR="0">
                        <a:lnSpc>
                          <a:spcPct val="107000"/>
                        </a:lnSpc>
                        <a:spcBef>
                          <a:spcPts val="0"/>
                        </a:spcBef>
                        <a:spcAft>
                          <a:spcPts val="0"/>
                        </a:spcAft>
                      </a:pPr>
                      <a:r>
                        <a:rPr lang="en-GB" sz="1300" dirty="0">
                          <a:effectLst/>
                        </a:rPr>
                        <a:t>Senior Management team</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4066207"/>
                  </a:ext>
                </a:extLst>
              </a:tr>
              <a:tr h="169972">
                <a:tc>
                  <a:txBody>
                    <a:bodyPr/>
                    <a:lstStyle/>
                    <a:p>
                      <a:pPr marL="457200" marR="0" lvl="1">
                        <a:lnSpc>
                          <a:spcPct val="107000"/>
                        </a:lnSpc>
                        <a:spcBef>
                          <a:spcPts val="0"/>
                        </a:spcBef>
                        <a:spcAft>
                          <a:spcPts val="0"/>
                        </a:spcAft>
                      </a:pPr>
                      <a:r>
                        <a:rPr lang="en-GB" sz="1300" dirty="0">
                          <a:effectLst/>
                        </a:rPr>
                        <a:t>Yes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dirty="0">
                          <a:effectLst/>
                        </a:rPr>
                        <a:t>114</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dirty="0">
                          <a:effectLst/>
                        </a:rPr>
                        <a:t>44</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extLst>
                  <a:ext uri="{0D108BD9-81ED-4DB2-BD59-A6C34878D82A}">
                    <a16:rowId xmlns:a16="http://schemas.microsoft.com/office/drawing/2014/main" val="3549871668"/>
                  </a:ext>
                </a:extLst>
              </a:tr>
              <a:tr h="169972">
                <a:tc>
                  <a:txBody>
                    <a:bodyPr/>
                    <a:lstStyle/>
                    <a:p>
                      <a:pPr marL="457200" marR="0" lvl="1">
                        <a:lnSpc>
                          <a:spcPct val="107000"/>
                        </a:lnSpc>
                        <a:spcBef>
                          <a:spcPts val="0"/>
                        </a:spcBef>
                        <a:spcAft>
                          <a:spcPts val="0"/>
                        </a:spcAft>
                      </a:pPr>
                      <a:r>
                        <a:rPr lang="en-GB" sz="1300" dirty="0">
                          <a:effectLst/>
                        </a:rPr>
                        <a:t>No</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a:effectLst/>
                        </a:rPr>
                        <a:t>147</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a:effectLst/>
                        </a:rPr>
                        <a:t>56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extLst>
                  <a:ext uri="{0D108BD9-81ED-4DB2-BD59-A6C34878D82A}">
                    <a16:rowId xmlns:a16="http://schemas.microsoft.com/office/drawing/2014/main" val="2478351267"/>
                  </a:ext>
                </a:extLst>
              </a:tr>
              <a:tr h="169972">
                <a:tc gridSpan="3">
                  <a:txBody>
                    <a:bodyPr/>
                    <a:lstStyle/>
                    <a:p>
                      <a:pPr marL="0" marR="0">
                        <a:lnSpc>
                          <a:spcPct val="107000"/>
                        </a:lnSpc>
                        <a:spcBef>
                          <a:spcPts val="0"/>
                        </a:spcBef>
                        <a:spcAft>
                          <a:spcPts val="0"/>
                        </a:spcAft>
                      </a:pPr>
                      <a:r>
                        <a:rPr lang="en-GB" sz="1300" dirty="0">
                          <a:effectLst/>
                        </a:rPr>
                        <a:t>Years in position</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49614585"/>
                  </a:ext>
                </a:extLst>
              </a:tr>
              <a:tr h="169972">
                <a:tc>
                  <a:txBody>
                    <a:bodyPr/>
                    <a:lstStyle/>
                    <a:p>
                      <a:pPr marL="457200" marR="0" lvl="1">
                        <a:lnSpc>
                          <a:spcPct val="107000"/>
                        </a:lnSpc>
                        <a:spcBef>
                          <a:spcPts val="0"/>
                        </a:spcBef>
                        <a:spcAft>
                          <a:spcPts val="0"/>
                        </a:spcAft>
                      </a:pPr>
                      <a:r>
                        <a:rPr lang="en-GB" sz="1300" dirty="0">
                          <a:effectLst/>
                        </a:rPr>
                        <a:t>5 years of less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dirty="0">
                          <a:effectLst/>
                        </a:rPr>
                        <a:t>143</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dirty="0">
                          <a:effectLst/>
                        </a:rPr>
                        <a:t>55</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extLst>
                  <a:ext uri="{0D108BD9-81ED-4DB2-BD59-A6C34878D82A}">
                    <a16:rowId xmlns:a16="http://schemas.microsoft.com/office/drawing/2014/main" val="267792381"/>
                  </a:ext>
                </a:extLst>
              </a:tr>
              <a:tr h="169972">
                <a:tc>
                  <a:txBody>
                    <a:bodyPr/>
                    <a:lstStyle/>
                    <a:p>
                      <a:pPr marL="457200" marR="0" lvl="1">
                        <a:lnSpc>
                          <a:spcPct val="107000"/>
                        </a:lnSpc>
                        <a:spcBef>
                          <a:spcPts val="0"/>
                        </a:spcBef>
                        <a:spcAft>
                          <a:spcPts val="0"/>
                        </a:spcAft>
                      </a:pPr>
                      <a:r>
                        <a:rPr lang="en-GB" sz="1300" dirty="0">
                          <a:effectLst/>
                        </a:rPr>
                        <a:t>6-10 years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dirty="0">
                          <a:effectLst/>
                        </a:rPr>
                        <a:t>52</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a:effectLst/>
                        </a:rPr>
                        <a:t>20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extLst>
                  <a:ext uri="{0D108BD9-81ED-4DB2-BD59-A6C34878D82A}">
                    <a16:rowId xmlns:a16="http://schemas.microsoft.com/office/drawing/2014/main" val="1440368414"/>
                  </a:ext>
                </a:extLst>
              </a:tr>
              <a:tr h="169972">
                <a:tc>
                  <a:txBody>
                    <a:bodyPr/>
                    <a:lstStyle/>
                    <a:p>
                      <a:pPr marL="457200" marR="0" lvl="1">
                        <a:lnSpc>
                          <a:spcPct val="107000"/>
                        </a:lnSpc>
                        <a:spcBef>
                          <a:spcPts val="0"/>
                        </a:spcBef>
                        <a:spcAft>
                          <a:spcPts val="0"/>
                        </a:spcAft>
                      </a:pPr>
                      <a:r>
                        <a:rPr lang="en-GB" sz="1300" dirty="0">
                          <a:effectLst/>
                        </a:rPr>
                        <a:t>11+ years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dirty="0">
                          <a:effectLst/>
                        </a:rPr>
                        <a:t>66</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a:effectLst/>
                        </a:rPr>
                        <a:t>25</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extLst>
                  <a:ext uri="{0D108BD9-81ED-4DB2-BD59-A6C34878D82A}">
                    <a16:rowId xmlns:a16="http://schemas.microsoft.com/office/drawing/2014/main" val="3538039572"/>
                  </a:ext>
                </a:extLst>
              </a:tr>
              <a:tr h="169972">
                <a:tc gridSpan="3">
                  <a:txBody>
                    <a:bodyPr/>
                    <a:lstStyle/>
                    <a:p>
                      <a:pPr marL="0" marR="0">
                        <a:lnSpc>
                          <a:spcPct val="107000"/>
                        </a:lnSpc>
                        <a:spcBef>
                          <a:spcPts val="0"/>
                        </a:spcBef>
                        <a:spcAft>
                          <a:spcPts val="0"/>
                        </a:spcAft>
                      </a:pPr>
                      <a:r>
                        <a:rPr lang="en-GB" sz="1300" dirty="0">
                          <a:effectLst/>
                        </a:rPr>
                        <a:t>Age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26544691"/>
                  </a:ext>
                </a:extLst>
              </a:tr>
              <a:tr h="169972">
                <a:tc>
                  <a:txBody>
                    <a:bodyPr/>
                    <a:lstStyle/>
                    <a:p>
                      <a:pPr marL="457200" marR="0" lvl="1">
                        <a:lnSpc>
                          <a:spcPct val="107000"/>
                        </a:lnSpc>
                        <a:spcBef>
                          <a:spcPts val="0"/>
                        </a:spcBef>
                        <a:spcAft>
                          <a:spcPts val="0"/>
                        </a:spcAft>
                      </a:pPr>
                      <a:r>
                        <a:rPr lang="en-GB" sz="1300" dirty="0">
                          <a:effectLst/>
                        </a:rPr>
                        <a:t>18-25</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dirty="0">
                          <a:effectLst/>
                        </a:rPr>
                        <a:t>2</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dirty="0">
                          <a:effectLst/>
                        </a:rPr>
                        <a:t>1</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extLst>
                  <a:ext uri="{0D108BD9-81ED-4DB2-BD59-A6C34878D82A}">
                    <a16:rowId xmlns:a16="http://schemas.microsoft.com/office/drawing/2014/main" val="658448892"/>
                  </a:ext>
                </a:extLst>
              </a:tr>
              <a:tr h="169972">
                <a:tc>
                  <a:txBody>
                    <a:bodyPr/>
                    <a:lstStyle/>
                    <a:p>
                      <a:pPr marL="457200" marR="0" lvl="1">
                        <a:lnSpc>
                          <a:spcPct val="107000"/>
                        </a:lnSpc>
                        <a:spcBef>
                          <a:spcPts val="0"/>
                        </a:spcBef>
                        <a:spcAft>
                          <a:spcPts val="0"/>
                        </a:spcAft>
                      </a:pPr>
                      <a:r>
                        <a:rPr lang="en-GB" sz="1300" dirty="0">
                          <a:effectLst/>
                        </a:rPr>
                        <a:t>26-35</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dirty="0">
                          <a:effectLst/>
                        </a:rPr>
                        <a:t>37</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a:effectLst/>
                        </a:rPr>
                        <a:t>14</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extLst>
                  <a:ext uri="{0D108BD9-81ED-4DB2-BD59-A6C34878D82A}">
                    <a16:rowId xmlns:a16="http://schemas.microsoft.com/office/drawing/2014/main" val="489072787"/>
                  </a:ext>
                </a:extLst>
              </a:tr>
              <a:tr h="169972">
                <a:tc>
                  <a:txBody>
                    <a:bodyPr/>
                    <a:lstStyle/>
                    <a:p>
                      <a:pPr marL="457200" marR="0" lvl="1">
                        <a:lnSpc>
                          <a:spcPct val="107000"/>
                        </a:lnSpc>
                        <a:spcBef>
                          <a:spcPts val="0"/>
                        </a:spcBef>
                        <a:spcAft>
                          <a:spcPts val="0"/>
                        </a:spcAft>
                      </a:pPr>
                      <a:r>
                        <a:rPr lang="en-GB" sz="1300" dirty="0">
                          <a:effectLst/>
                        </a:rPr>
                        <a:t>36-45</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dirty="0">
                          <a:effectLst/>
                        </a:rPr>
                        <a:t>69</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a:effectLst/>
                        </a:rPr>
                        <a:t>26</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extLst>
                  <a:ext uri="{0D108BD9-81ED-4DB2-BD59-A6C34878D82A}">
                    <a16:rowId xmlns:a16="http://schemas.microsoft.com/office/drawing/2014/main" val="1410355073"/>
                  </a:ext>
                </a:extLst>
              </a:tr>
              <a:tr h="169972">
                <a:tc>
                  <a:txBody>
                    <a:bodyPr/>
                    <a:lstStyle/>
                    <a:p>
                      <a:pPr marL="457200" marR="0" lvl="1">
                        <a:lnSpc>
                          <a:spcPct val="107000"/>
                        </a:lnSpc>
                        <a:spcBef>
                          <a:spcPts val="0"/>
                        </a:spcBef>
                        <a:spcAft>
                          <a:spcPts val="0"/>
                        </a:spcAft>
                      </a:pPr>
                      <a:r>
                        <a:rPr lang="en-GB" sz="1300" dirty="0">
                          <a:effectLst/>
                        </a:rPr>
                        <a:t>46-55</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dirty="0">
                          <a:effectLst/>
                        </a:rPr>
                        <a:t>100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a:effectLst/>
                        </a:rPr>
                        <a:t>38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extLst>
                  <a:ext uri="{0D108BD9-81ED-4DB2-BD59-A6C34878D82A}">
                    <a16:rowId xmlns:a16="http://schemas.microsoft.com/office/drawing/2014/main" val="1627616148"/>
                  </a:ext>
                </a:extLst>
              </a:tr>
              <a:tr h="169972">
                <a:tc>
                  <a:txBody>
                    <a:bodyPr/>
                    <a:lstStyle/>
                    <a:p>
                      <a:pPr marL="457200" marR="0" lvl="1">
                        <a:lnSpc>
                          <a:spcPct val="107000"/>
                        </a:lnSpc>
                        <a:spcBef>
                          <a:spcPts val="0"/>
                        </a:spcBef>
                        <a:spcAft>
                          <a:spcPts val="0"/>
                        </a:spcAft>
                      </a:pPr>
                      <a:r>
                        <a:rPr lang="en-GB" sz="1300" dirty="0">
                          <a:effectLst/>
                        </a:rPr>
                        <a:t>55-65</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dirty="0">
                          <a:effectLst/>
                        </a:rPr>
                        <a:t>50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a:effectLst/>
                        </a:rPr>
                        <a:t>19</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extLst>
                  <a:ext uri="{0D108BD9-81ED-4DB2-BD59-A6C34878D82A}">
                    <a16:rowId xmlns:a16="http://schemas.microsoft.com/office/drawing/2014/main" val="245028463"/>
                  </a:ext>
                </a:extLst>
              </a:tr>
              <a:tr h="169972">
                <a:tc>
                  <a:txBody>
                    <a:bodyPr/>
                    <a:lstStyle/>
                    <a:p>
                      <a:pPr marL="457200" marR="0" lvl="1">
                        <a:lnSpc>
                          <a:spcPct val="107000"/>
                        </a:lnSpc>
                        <a:spcBef>
                          <a:spcPts val="0"/>
                        </a:spcBef>
                        <a:spcAft>
                          <a:spcPts val="0"/>
                        </a:spcAft>
                      </a:pPr>
                      <a:r>
                        <a:rPr lang="en-GB" sz="1300" dirty="0">
                          <a:effectLst/>
                        </a:rPr>
                        <a:t>65+</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dirty="0">
                          <a:effectLst/>
                        </a:rPr>
                        <a:t>1</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a:effectLst/>
                        </a:rPr>
                        <a:t>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extLst>
                  <a:ext uri="{0D108BD9-81ED-4DB2-BD59-A6C34878D82A}">
                    <a16:rowId xmlns:a16="http://schemas.microsoft.com/office/drawing/2014/main" val="1154045353"/>
                  </a:ext>
                </a:extLst>
              </a:tr>
              <a:tr h="169972">
                <a:tc>
                  <a:txBody>
                    <a:bodyPr/>
                    <a:lstStyle/>
                    <a:p>
                      <a:pPr marL="457200" marR="0" lvl="1">
                        <a:lnSpc>
                          <a:spcPct val="107000"/>
                        </a:lnSpc>
                        <a:spcBef>
                          <a:spcPts val="0"/>
                        </a:spcBef>
                        <a:spcAft>
                          <a:spcPts val="0"/>
                        </a:spcAft>
                      </a:pPr>
                      <a:r>
                        <a:rPr lang="en-GB" sz="1300" dirty="0">
                          <a:effectLst/>
                        </a:rPr>
                        <a:t>Prefer not to say</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dirty="0">
                          <a:effectLst/>
                        </a:rPr>
                        <a:t>2</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a:effectLst/>
                        </a:rPr>
                        <a:t>1</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extLst>
                  <a:ext uri="{0D108BD9-81ED-4DB2-BD59-A6C34878D82A}">
                    <a16:rowId xmlns:a16="http://schemas.microsoft.com/office/drawing/2014/main" val="1252581286"/>
                  </a:ext>
                </a:extLst>
              </a:tr>
              <a:tr h="169972">
                <a:tc gridSpan="3">
                  <a:txBody>
                    <a:bodyPr/>
                    <a:lstStyle/>
                    <a:p>
                      <a:pPr marL="0" marR="0">
                        <a:lnSpc>
                          <a:spcPct val="107000"/>
                        </a:lnSpc>
                        <a:spcBef>
                          <a:spcPts val="0"/>
                        </a:spcBef>
                        <a:spcAft>
                          <a:spcPts val="0"/>
                        </a:spcAft>
                      </a:pPr>
                      <a:r>
                        <a:rPr lang="en-GB" sz="1300" dirty="0">
                          <a:effectLst/>
                        </a:rPr>
                        <a:t>Gender</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40440185"/>
                  </a:ext>
                </a:extLst>
              </a:tr>
              <a:tr h="169972">
                <a:tc>
                  <a:txBody>
                    <a:bodyPr/>
                    <a:lstStyle/>
                    <a:p>
                      <a:pPr marL="457200" marR="0" lvl="1">
                        <a:lnSpc>
                          <a:spcPct val="107000"/>
                        </a:lnSpc>
                        <a:spcBef>
                          <a:spcPts val="0"/>
                        </a:spcBef>
                        <a:spcAft>
                          <a:spcPts val="0"/>
                        </a:spcAft>
                      </a:pPr>
                      <a:r>
                        <a:rPr lang="en-GB" sz="1300" dirty="0">
                          <a:effectLst/>
                        </a:rPr>
                        <a:t>Female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dirty="0">
                          <a:effectLst/>
                        </a:rPr>
                        <a:t>181</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dirty="0">
                          <a:effectLst/>
                        </a:rPr>
                        <a:t>69</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extLst>
                  <a:ext uri="{0D108BD9-81ED-4DB2-BD59-A6C34878D82A}">
                    <a16:rowId xmlns:a16="http://schemas.microsoft.com/office/drawing/2014/main" val="4077377968"/>
                  </a:ext>
                </a:extLst>
              </a:tr>
              <a:tr h="169972">
                <a:tc>
                  <a:txBody>
                    <a:bodyPr/>
                    <a:lstStyle/>
                    <a:p>
                      <a:pPr marL="457200" marR="0" lvl="1">
                        <a:lnSpc>
                          <a:spcPct val="107000"/>
                        </a:lnSpc>
                        <a:spcBef>
                          <a:spcPts val="0"/>
                        </a:spcBef>
                        <a:spcAft>
                          <a:spcPts val="0"/>
                        </a:spcAft>
                      </a:pPr>
                      <a:r>
                        <a:rPr lang="en-GB" sz="1300" dirty="0">
                          <a:effectLst/>
                        </a:rPr>
                        <a:t>Male</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dirty="0">
                          <a:effectLst/>
                        </a:rPr>
                        <a:t>73</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a:effectLst/>
                        </a:rPr>
                        <a:t>28</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extLst>
                  <a:ext uri="{0D108BD9-81ED-4DB2-BD59-A6C34878D82A}">
                    <a16:rowId xmlns:a16="http://schemas.microsoft.com/office/drawing/2014/main" val="2745126192"/>
                  </a:ext>
                </a:extLst>
              </a:tr>
              <a:tr h="169972">
                <a:tc>
                  <a:txBody>
                    <a:bodyPr/>
                    <a:lstStyle/>
                    <a:p>
                      <a:pPr marL="457200" marR="0" lvl="1">
                        <a:lnSpc>
                          <a:spcPct val="107000"/>
                        </a:lnSpc>
                        <a:spcBef>
                          <a:spcPts val="0"/>
                        </a:spcBef>
                        <a:spcAft>
                          <a:spcPts val="0"/>
                        </a:spcAft>
                      </a:pPr>
                      <a:r>
                        <a:rPr lang="en-GB" sz="1300" dirty="0">
                          <a:effectLst/>
                        </a:rPr>
                        <a:t>Other</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dirty="0">
                          <a:effectLst/>
                        </a:rPr>
                        <a:t>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a:effectLst/>
                        </a:rPr>
                        <a:t>0</a:t>
                      </a:r>
                      <a:endParaRPr lang="en-US" sz="130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extLst>
                  <a:ext uri="{0D108BD9-81ED-4DB2-BD59-A6C34878D82A}">
                    <a16:rowId xmlns:a16="http://schemas.microsoft.com/office/drawing/2014/main" val="3243963366"/>
                  </a:ext>
                </a:extLst>
              </a:tr>
              <a:tr h="169972">
                <a:tc>
                  <a:txBody>
                    <a:bodyPr/>
                    <a:lstStyle/>
                    <a:p>
                      <a:pPr marL="457200" marR="0" lvl="1">
                        <a:lnSpc>
                          <a:spcPct val="107000"/>
                        </a:lnSpc>
                        <a:spcBef>
                          <a:spcPts val="0"/>
                        </a:spcBef>
                        <a:spcAft>
                          <a:spcPts val="0"/>
                        </a:spcAft>
                      </a:pPr>
                      <a:r>
                        <a:rPr lang="en-GB" sz="1300" dirty="0">
                          <a:effectLst/>
                        </a:rPr>
                        <a:t>Prefer not to say</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dirty="0">
                          <a:effectLst/>
                        </a:rPr>
                        <a:t>7</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tc>
                  <a:txBody>
                    <a:bodyPr/>
                    <a:lstStyle/>
                    <a:p>
                      <a:pPr marL="0" marR="0">
                        <a:lnSpc>
                          <a:spcPct val="107000"/>
                        </a:lnSpc>
                        <a:spcBef>
                          <a:spcPts val="0"/>
                        </a:spcBef>
                        <a:spcAft>
                          <a:spcPts val="0"/>
                        </a:spcAft>
                      </a:pPr>
                      <a:r>
                        <a:rPr lang="en-GB" sz="1300" dirty="0">
                          <a:effectLst/>
                        </a:rPr>
                        <a:t>3</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2563" marR="52563" marT="8570" marB="0" anchor="b"/>
                </a:tc>
                <a:extLst>
                  <a:ext uri="{0D108BD9-81ED-4DB2-BD59-A6C34878D82A}">
                    <a16:rowId xmlns:a16="http://schemas.microsoft.com/office/drawing/2014/main" val="1389005911"/>
                  </a:ext>
                </a:extLst>
              </a:tr>
            </a:tbl>
          </a:graphicData>
        </a:graphic>
      </p:graphicFrame>
    </p:spTree>
    <p:extLst>
      <p:ext uri="{BB962C8B-B14F-4D97-AF65-F5344CB8AC3E}">
        <p14:creationId xmlns:p14="http://schemas.microsoft.com/office/powerpoint/2010/main" val="325058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Analysis</a:t>
            </a:r>
            <a:endParaRPr lang="en-US" dirty="0"/>
          </a:p>
        </p:txBody>
      </p:sp>
      <p:sp>
        <p:nvSpPr>
          <p:cNvPr id="3" name="Content Placeholder 2"/>
          <p:cNvSpPr>
            <a:spLocks noGrp="1"/>
          </p:cNvSpPr>
          <p:nvPr>
            <p:ph idx="1"/>
          </p:nvPr>
        </p:nvSpPr>
        <p:spPr/>
        <p:txBody>
          <a:bodyPr>
            <a:normAutofit/>
          </a:bodyPr>
          <a:lstStyle/>
          <a:p>
            <a:r>
              <a:rPr lang="en-GB" sz="2800" dirty="0"/>
              <a:t>Qualitative:</a:t>
            </a:r>
          </a:p>
          <a:p>
            <a:pPr lvl="1"/>
            <a:r>
              <a:rPr lang="en-GB" sz="2400" dirty="0"/>
              <a:t>Interviews fully transcribed </a:t>
            </a:r>
          </a:p>
          <a:p>
            <a:pPr lvl="1"/>
            <a:r>
              <a:rPr lang="en-GB" sz="2400" dirty="0" smtClean="0"/>
              <a:t>‘Vignettes’</a:t>
            </a:r>
          </a:p>
          <a:p>
            <a:pPr lvl="1"/>
            <a:r>
              <a:rPr lang="en-GB" sz="2400" dirty="0" smtClean="0"/>
              <a:t>Thematic </a:t>
            </a:r>
            <a:r>
              <a:rPr lang="en-GB" sz="2400" dirty="0"/>
              <a:t>analysis</a:t>
            </a:r>
          </a:p>
          <a:p>
            <a:r>
              <a:rPr lang="en-GB" sz="2800" dirty="0" smtClean="0"/>
              <a:t>Quantitative:</a:t>
            </a:r>
          </a:p>
          <a:p>
            <a:pPr lvl="1"/>
            <a:r>
              <a:rPr lang="en-GB" sz="2400" dirty="0" smtClean="0"/>
              <a:t>Descriptive </a:t>
            </a:r>
            <a:r>
              <a:rPr lang="en-GB" sz="2400" dirty="0"/>
              <a:t>analysis</a:t>
            </a:r>
          </a:p>
          <a:p>
            <a:pPr lvl="1"/>
            <a:r>
              <a:rPr lang="en-GB" sz="2400" dirty="0"/>
              <a:t>Statistical </a:t>
            </a:r>
            <a:r>
              <a:rPr lang="en-GB" sz="2400" dirty="0" smtClean="0"/>
              <a:t>tests</a:t>
            </a:r>
          </a:p>
          <a:p>
            <a:r>
              <a:rPr lang="en-GB" sz="2800" dirty="0" smtClean="0"/>
              <a:t>Integration:</a:t>
            </a:r>
          </a:p>
          <a:p>
            <a:pPr lvl="1"/>
            <a:r>
              <a:rPr lang="en-GB" sz="2400" dirty="0" smtClean="0"/>
              <a:t>Identification of ‘meta-inferences’</a:t>
            </a:r>
            <a:endParaRPr lang="en-GB" sz="2400" dirty="0"/>
          </a:p>
          <a:p>
            <a:r>
              <a:rPr lang="en-GB" sz="2800" dirty="0" smtClean="0"/>
              <a:t>Phase 4: Consultation</a:t>
            </a:r>
          </a:p>
        </p:txBody>
      </p:sp>
      <p:sp>
        <p:nvSpPr>
          <p:cNvPr id="4" name="Slide Number Placeholder 3"/>
          <p:cNvSpPr>
            <a:spLocks noGrp="1"/>
          </p:cNvSpPr>
          <p:nvPr>
            <p:ph type="sldNum" sz="quarter" idx="12"/>
          </p:nvPr>
        </p:nvSpPr>
        <p:spPr/>
        <p:txBody>
          <a:bodyPr/>
          <a:lstStyle/>
          <a:p>
            <a:fld id="{D5D44707-119B-44F9-B4EF-732FDCBD6A21}" type="slidenum">
              <a:rPr lang="en-GB" smtClean="0"/>
              <a:pPr/>
              <a:t>9</a:t>
            </a:fld>
            <a:endParaRPr lang="en-GB"/>
          </a:p>
        </p:txBody>
      </p:sp>
    </p:spTree>
    <p:extLst>
      <p:ext uri="{BB962C8B-B14F-4D97-AF65-F5344CB8AC3E}">
        <p14:creationId xmlns:p14="http://schemas.microsoft.com/office/powerpoint/2010/main" val="317318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2932</TotalTime>
  <Words>5990</Words>
  <Application>Microsoft Office PowerPoint</Application>
  <PresentationFormat>On-screen Show (4:3)</PresentationFormat>
  <Paragraphs>679</Paragraphs>
  <Slides>61</Slides>
  <Notes>61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Arial</vt:lpstr>
      <vt:lpstr>Calibri</vt:lpstr>
      <vt:lpstr>Times New Roman</vt:lpstr>
      <vt:lpstr>Office Theme</vt:lpstr>
      <vt:lpstr>Mapping the Future of Academic Libraries</vt:lpstr>
      <vt:lpstr>Background</vt:lpstr>
      <vt:lpstr>Method: Overview</vt:lpstr>
      <vt:lpstr>Phase 1: Literature Review</vt:lpstr>
      <vt:lpstr>Phase 2: Interviews</vt:lpstr>
      <vt:lpstr>Phase 2: Interview Participants</vt:lpstr>
      <vt:lpstr>Phase 3: Survey</vt:lpstr>
      <vt:lpstr>Phase 3: Survey Demographics</vt:lpstr>
      <vt:lpstr>Analysis</vt:lpstr>
      <vt:lpstr>Report</vt:lpstr>
      <vt:lpstr>Report</vt:lpstr>
      <vt:lpstr>Trends</vt:lpstr>
      <vt:lpstr>PowerPoint Presentation</vt:lpstr>
      <vt:lpstr>Complex Interrelationships of Trends</vt:lpstr>
      <vt:lpstr>Nexuses</vt:lpstr>
      <vt:lpstr>Nexuses</vt:lpstr>
      <vt:lpstr>Report</vt:lpstr>
      <vt:lpstr>Expecting Continuity?</vt:lpstr>
      <vt:lpstr>Expecting Continuity?</vt:lpstr>
      <vt:lpstr>Collections</vt:lpstr>
      <vt:lpstr>Digital Shift</vt:lpstr>
      <vt:lpstr>Virtual Places</vt:lpstr>
      <vt:lpstr>Collections to Services</vt:lpstr>
      <vt:lpstr>Inside-Out Libraries</vt:lpstr>
      <vt:lpstr>Outside-In / Inside-Out Balance</vt:lpstr>
      <vt:lpstr>Discovery</vt:lpstr>
      <vt:lpstr>Gaps and Innovation</vt:lpstr>
      <vt:lpstr>Isolation, Innovation, Long-Term Thinking </vt:lpstr>
      <vt:lpstr>McDonaldisation?</vt:lpstr>
      <vt:lpstr>Report</vt:lpstr>
      <vt:lpstr>The Need for Alignment</vt:lpstr>
      <vt:lpstr>Alignment and the Institution</vt:lpstr>
      <vt:lpstr>Aligned Does not Mean ‘Reactive’</vt:lpstr>
      <vt:lpstr>Styles of Alignment</vt:lpstr>
      <vt:lpstr>Report</vt:lpstr>
      <vt:lpstr>The Value of Libraries</vt:lpstr>
      <vt:lpstr>Fewer Jobs and Changing Roles</vt:lpstr>
      <vt:lpstr>Optimism or Pessimism?</vt:lpstr>
      <vt:lpstr>Lack of Understanding of Libraries from Outside</vt:lpstr>
      <vt:lpstr>Creating and Communicating a Compelling Vision</vt:lpstr>
      <vt:lpstr>Credibility and Influence</vt:lpstr>
      <vt:lpstr>The Change Imperative</vt:lpstr>
      <vt:lpstr>Resistance to Change</vt:lpstr>
      <vt:lpstr>Strong Library Collaborations</vt:lpstr>
      <vt:lpstr>Collaboration and the Preservation ‘Crisis’</vt:lpstr>
      <vt:lpstr>Multi-Professional Collaborations </vt:lpstr>
      <vt:lpstr>The Need for ‘Coopetition’ </vt:lpstr>
      <vt:lpstr>Report</vt:lpstr>
      <vt:lpstr>Questioning Library Mantras</vt:lpstr>
      <vt:lpstr>Building New Paradigms</vt:lpstr>
      <vt:lpstr>Report</vt:lpstr>
      <vt:lpstr>Role of SCONUL</vt:lpstr>
      <vt:lpstr>Report</vt:lpstr>
      <vt:lpstr>Paradoxes (1)</vt:lpstr>
      <vt:lpstr>Paradoxes (2)</vt:lpstr>
      <vt:lpstr>Recommendations for Academic Libraries (1)</vt:lpstr>
      <vt:lpstr>Recommendations for Academic Libraries (2)</vt:lpstr>
      <vt:lpstr>Recommendations for Academic Libraries (3)</vt:lpstr>
      <vt:lpstr>Recommendations for SCONUL (1)</vt:lpstr>
      <vt:lpstr>Recommendations for SCONUL (2)</vt:lpstr>
      <vt:lpstr>#mappingacademiclibraries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Pinfield</dc:creator>
  <cp:lastModifiedBy> </cp:lastModifiedBy>
  <cp:revision>363</cp:revision>
  <cp:lastPrinted>2017-12-07T17:48:43Z</cp:lastPrinted>
  <dcterms:created xsi:type="dcterms:W3CDTF">2015-09-05T13:33:19Z</dcterms:created>
  <dcterms:modified xsi:type="dcterms:W3CDTF">2018-09-07T07:33:27Z</dcterms:modified>
</cp:coreProperties>
</file>