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386800" cy="30279975"/>
  <p:notesSz cx="6858000" cy="9144000"/>
  <p:defaultText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3" d="100"/>
          <a:sy n="23" d="100"/>
        </p:scale>
        <p:origin x="-1680" y="-138"/>
      </p:cViewPr>
      <p:guideLst>
        <p:guide orient="horz" pos="9537"/>
        <p:guide pos="6736"/>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1A74E3-9B5F-41E5-B74E-324D9161CC23}" type="datetimeFigureOut">
              <a:rPr lang="en-GB" smtClean="0"/>
              <a:t>01/04/2015</a:t>
            </a:fld>
            <a:endParaRPr lang="en-GB"/>
          </a:p>
        </p:txBody>
      </p:sp>
      <p:sp>
        <p:nvSpPr>
          <p:cNvPr id="4" name="Slide Image Placehold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3756AD-681F-4E2F-9FFE-A8B125D43DA7}" type="slidenum">
              <a:rPr lang="en-GB" smtClean="0"/>
              <a:t>‹#›</a:t>
            </a:fld>
            <a:endParaRPr lang="en-GB"/>
          </a:p>
        </p:txBody>
      </p:sp>
    </p:spTree>
    <p:extLst>
      <p:ext uri="{BB962C8B-B14F-4D97-AF65-F5344CB8AC3E}">
        <p14:creationId xmlns:p14="http://schemas.microsoft.com/office/powerpoint/2010/main" val="125326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7738" y="685800"/>
            <a:ext cx="2422525" cy="34290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33756AD-681F-4E2F-9FFE-A8B125D43DA7}" type="slidenum">
              <a:rPr lang="en-GB" smtClean="0"/>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010" y="9406424"/>
            <a:ext cx="18178780" cy="6490568"/>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430" y="1212609"/>
            <a:ext cx="4812030" cy="2583610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341" y="1212609"/>
            <a:ext cx="14079643" cy="25836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11" y="19457689"/>
            <a:ext cx="18178780" cy="6013939"/>
          </a:xfrm>
        </p:spPr>
        <p:txBody>
          <a:bodyPr anchor="t"/>
          <a:lstStyle>
            <a:lvl1pPr algn="l">
              <a:defRPr sz="1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411" y="12833949"/>
            <a:ext cx="18178780" cy="6623741"/>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341" y="7065334"/>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871624" y="7065334"/>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341" y="6777950"/>
            <a:ext cx="9449551"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4" name="Content Placeholder 3"/>
          <p:cNvSpPr>
            <a:spLocks noGrp="1"/>
          </p:cNvSpPr>
          <p:nvPr>
            <p:ph sz="half" idx="2"/>
          </p:nvPr>
        </p:nvSpPr>
        <p:spPr>
          <a:xfrm>
            <a:off x="1069341" y="9602677"/>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200" y="6777950"/>
            <a:ext cx="9453262" cy="2824727"/>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smtClean="0"/>
              <a:t>Click to edit Master text styles</a:t>
            </a:r>
          </a:p>
        </p:txBody>
      </p:sp>
      <p:sp>
        <p:nvSpPr>
          <p:cNvPr id="6" name="Content Placeholder 5"/>
          <p:cNvSpPr>
            <a:spLocks noGrp="1"/>
          </p:cNvSpPr>
          <p:nvPr>
            <p:ph sz="quarter" idx="4"/>
          </p:nvPr>
        </p:nvSpPr>
        <p:spPr>
          <a:xfrm>
            <a:off x="10864200" y="9602677"/>
            <a:ext cx="9453262"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342" y="1205593"/>
            <a:ext cx="7036111" cy="5130774"/>
          </a:xfrm>
        </p:spPr>
        <p:txBody>
          <a:bodyPr anchor="b"/>
          <a:lstStyle>
            <a:lvl1pPr algn="l">
              <a:defRPr sz="6500" b="1"/>
            </a:lvl1pPr>
          </a:lstStyle>
          <a:p>
            <a:r>
              <a:rPr lang="en-US" smtClean="0"/>
              <a:t>Click to edit Master title style</a:t>
            </a:r>
            <a:endParaRPr lang="en-GB"/>
          </a:p>
        </p:txBody>
      </p:sp>
      <p:sp>
        <p:nvSpPr>
          <p:cNvPr id="3" name="Content Placeholder 2"/>
          <p:cNvSpPr>
            <a:spLocks noGrp="1"/>
          </p:cNvSpPr>
          <p:nvPr>
            <p:ph idx="1"/>
          </p:nvPr>
        </p:nvSpPr>
        <p:spPr>
          <a:xfrm>
            <a:off x="8361645" y="1205595"/>
            <a:ext cx="11955817" cy="25843121"/>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342" y="6336369"/>
            <a:ext cx="7036111" cy="20712346"/>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962" y="21195984"/>
            <a:ext cx="12832080" cy="2502307"/>
          </a:xfrm>
        </p:spPr>
        <p:txBody>
          <a:bodyPr anchor="b"/>
          <a:lstStyle>
            <a:lvl1pPr algn="l">
              <a:defRPr sz="6500" b="1"/>
            </a:lvl1pPr>
          </a:lstStyle>
          <a:p>
            <a:r>
              <a:rPr lang="en-US" smtClean="0"/>
              <a:t>Click to edit Master title style</a:t>
            </a:r>
            <a:endParaRPr lang="en-GB"/>
          </a:p>
        </p:txBody>
      </p:sp>
      <p:sp>
        <p:nvSpPr>
          <p:cNvPr id="3" name="Picture Placeholder 2"/>
          <p:cNvSpPr>
            <a:spLocks noGrp="1"/>
          </p:cNvSpPr>
          <p:nvPr>
            <p:ph type="pic" idx="1"/>
          </p:nvPr>
        </p:nvSpPr>
        <p:spPr>
          <a:xfrm>
            <a:off x="4191962" y="2705572"/>
            <a:ext cx="12832080" cy="18167985"/>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GB"/>
          </a:p>
        </p:txBody>
      </p:sp>
      <p:sp>
        <p:nvSpPr>
          <p:cNvPr id="4" name="Text Placeholder 3"/>
          <p:cNvSpPr>
            <a:spLocks noGrp="1"/>
          </p:cNvSpPr>
          <p:nvPr>
            <p:ph type="body" sz="half" idx="2"/>
          </p:nvPr>
        </p:nvSpPr>
        <p:spPr>
          <a:xfrm>
            <a:off x="4191962" y="23698291"/>
            <a:ext cx="12832080" cy="3553688"/>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1471AD-43AF-43F4-90AF-339A80B337A1}" type="datetimeFigureOut">
              <a:rPr lang="en-GB" smtClean="0"/>
              <a:pPr/>
              <a:t>01/04/2015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B82D45-6EEC-401D-804A-98622649950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340" y="1212604"/>
            <a:ext cx="19248120" cy="5046663"/>
          </a:xfrm>
          <a:prstGeom prst="rect">
            <a:avLst/>
          </a:prstGeom>
        </p:spPr>
        <p:txBody>
          <a:bodyPr vert="horz" lIns="295232" tIns="147616" rIns="295232" bIns="147616"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1069340" y="7065334"/>
            <a:ext cx="19248120" cy="19983383"/>
          </a:xfrm>
          <a:prstGeom prst="rect">
            <a:avLst/>
          </a:prstGeom>
        </p:spPr>
        <p:txBody>
          <a:bodyPr vert="horz" lIns="295232" tIns="147616" rIns="295232" bIns="1476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1069341" y="28065056"/>
            <a:ext cx="4990253" cy="1612127"/>
          </a:xfrm>
          <a:prstGeom prst="rect">
            <a:avLst/>
          </a:prstGeom>
        </p:spPr>
        <p:txBody>
          <a:bodyPr vert="horz" lIns="295232" tIns="147616" rIns="295232" bIns="147616" rtlCol="0" anchor="ctr"/>
          <a:lstStyle>
            <a:lvl1pPr algn="l">
              <a:defRPr sz="3900">
                <a:solidFill>
                  <a:schemeClr val="tx1">
                    <a:tint val="75000"/>
                  </a:schemeClr>
                </a:solidFill>
              </a:defRPr>
            </a:lvl1pPr>
          </a:lstStyle>
          <a:p>
            <a:fld id="{E31471AD-43AF-43F4-90AF-339A80B337A1}" type="datetimeFigureOut">
              <a:rPr lang="en-GB" smtClean="0"/>
              <a:pPr/>
              <a:t>01/04/2015</a:t>
            </a:fld>
            <a:endParaRPr lang="en-GB"/>
          </a:p>
        </p:txBody>
      </p:sp>
      <p:sp>
        <p:nvSpPr>
          <p:cNvPr id="5" name="Footer Placeholder 4"/>
          <p:cNvSpPr>
            <a:spLocks noGrp="1"/>
          </p:cNvSpPr>
          <p:nvPr>
            <p:ph type="ftr" sz="quarter" idx="3"/>
          </p:nvPr>
        </p:nvSpPr>
        <p:spPr>
          <a:xfrm>
            <a:off x="7307158" y="28065056"/>
            <a:ext cx="6772487" cy="1612127"/>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27208" y="28065056"/>
            <a:ext cx="4990253" cy="1612127"/>
          </a:xfrm>
          <a:prstGeom prst="rect">
            <a:avLst/>
          </a:prstGeom>
        </p:spPr>
        <p:txBody>
          <a:bodyPr vert="horz" lIns="295232" tIns="147616" rIns="295232" bIns="147616" rtlCol="0" anchor="ctr"/>
          <a:lstStyle>
            <a:lvl1pPr algn="r">
              <a:defRPr sz="3900">
                <a:solidFill>
                  <a:schemeClr val="tx1">
                    <a:tint val="75000"/>
                  </a:schemeClr>
                </a:solidFill>
              </a:defRPr>
            </a:lvl1pPr>
          </a:lstStyle>
          <a:p>
            <a:fld id="{56B82D45-6EEC-401D-804A-98622649950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1.wdp"/><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0"/>
            <a:ext cx="21386800" cy="3042643"/>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GB"/>
          </a:p>
        </p:txBody>
      </p:sp>
      <p:pic>
        <p:nvPicPr>
          <p:cNvPr id="11278" name="Picture 14" descr="https://fbcdn-sphotos-a-a.akamaihd.net/hphotos-ak-xpa1/v/t1.0-9/10553377_10152571084246591_3561817709730501106_n.jpg?oh=f7354e2d298e78fd57cf1b50efa19c62&amp;oe=559EAC51&amp;__gda__=1437140039_94dc6c3eaf980490b7cf1b350ca22de9"/>
          <p:cNvPicPr>
            <a:picLocks noChangeAspect="1" noChangeArrowheads="1"/>
          </p:cNvPicPr>
          <p:nvPr/>
        </p:nvPicPr>
        <p:blipFill>
          <a:blip r:embed="rId3" cstate="print">
            <a:lum bright="-20000" contrast="-30000"/>
          </a:blip>
          <a:srcRect/>
          <a:stretch>
            <a:fillRect/>
          </a:stretch>
        </p:blipFill>
        <p:spPr bwMode="auto">
          <a:xfrm>
            <a:off x="10333360" y="3042644"/>
            <a:ext cx="11053440" cy="8766058"/>
          </a:xfrm>
          <a:prstGeom prst="rect">
            <a:avLst/>
          </a:prstGeom>
          <a:ln w="28575"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274" name="Picture 10" descr="https://scontent-lhr.xx.fbcdn.net/hphotos-xap1/v/t1.0-9/10492397_10152568972241591_5381443611073119269_n.jpg?oh=b9fc2a1a8a7f514c14713d93d05ec137&amp;oe=55A72E8C"/>
          <p:cNvPicPr>
            <a:picLocks noChangeAspect="1" noChangeArrowheads="1"/>
          </p:cNvPicPr>
          <p:nvPr/>
        </p:nvPicPr>
        <p:blipFill>
          <a:blip r:embed="rId4" cstate="print">
            <a:lum bright="-30000" contrast="20000"/>
          </a:blip>
          <a:srcRect/>
          <a:stretch>
            <a:fillRect/>
          </a:stretch>
        </p:blipFill>
        <p:spPr bwMode="auto">
          <a:xfrm>
            <a:off x="0" y="10747499"/>
            <a:ext cx="10399529" cy="878497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1276" name="Picture 12" descr="https://fbcdn-sphotos-d-a.akamaihd.net/hphotos-ak-xpf1/v/t1.0-9/10513464_10152587593216591_6963677587818490_n.jpg?oh=cb8c45efb454a48cd1a72bd2b5c9b98e&amp;oe=55A29933&amp;__gda__=1438212082_0e2774d1b7786f81532363a2f4913dd0"/>
          <p:cNvPicPr>
            <a:picLocks noChangeAspect="1" noChangeArrowheads="1"/>
          </p:cNvPicPr>
          <p:nvPr/>
        </p:nvPicPr>
        <p:blipFill>
          <a:blip r:embed="rId5" cstate="print">
            <a:lum bright="-30000"/>
          </a:blip>
          <a:srcRect/>
          <a:stretch>
            <a:fillRect/>
          </a:stretch>
        </p:blipFill>
        <p:spPr bwMode="auto">
          <a:xfrm>
            <a:off x="10117336" y="20345677"/>
            <a:ext cx="11269464" cy="993429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3" name="Rectangle 12"/>
          <p:cNvSpPr/>
          <p:nvPr/>
        </p:nvSpPr>
        <p:spPr>
          <a:xfrm>
            <a:off x="12709756" y="10099428"/>
            <a:ext cx="6840760" cy="1278554"/>
          </a:xfrm>
          <a:prstGeom prst="rect">
            <a:avLst/>
          </a:prstGeom>
          <a:ln/>
          <a:effectLst>
            <a:glow rad="228600">
              <a:schemeClr val="accent1">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dirty="0">
              <a:latin typeface="Britannic Bold" pitchFamily="34" charset="0"/>
            </a:endParaRPr>
          </a:p>
        </p:txBody>
      </p:sp>
      <p:sp>
        <p:nvSpPr>
          <p:cNvPr id="14" name="Rectangle 13"/>
          <p:cNvSpPr/>
          <p:nvPr/>
        </p:nvSpPr>
        <p:spPr>
          <a:xfrm>
            <a:off x="307974" y="18387316"/>
            <a:ext cx="9233299" cy="1800200"/>
          </a:xfrm>
          <a:prstGeom prst="rect">
            <a:avLst/>
          </a:prstGeom>
          <a:ln/>
          <a:effectLst>
            <a:glow rad="228600">
              <a:schemeClr val="accent1">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dirty="0">
              <a:latin typeface="Britannic Bold" pitchFamily="34" charset="0"/>
            </a:endParaRPr>
          </a:p>
        </p:txBody>
      </p:sp>
      <p:sp>
        <p:nvSpPr>
          <p:cNvPr id="15" name="Rectangle 14"/>
          <p:cNvSpPr/>
          <p:nvPr/>
        </p:nvSpPr>
        <p:spPr>
          <a:xfrm>
            <a:off x="11729673" y="28161693"/>
            <a:ext cx="8568952" cy="1472982"/>
          </a:xfrm>
          <a:prstGeom prst="rect">
            <a:avLst/>
          </a:prstGeom>
          <a:ln/>
          <a:effectLst>
            <a:glow rad="228600">
              <a:schemeClr val="accent1">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GB" dirty="0">
              <a:latin typeface="Britannic Bold" pitchFamily="34" charset="0"/>
            </a:endParaRPr>
          </a:p>
        </p:txBody>
      </p:sp>
      <p:sp>
        <p:nvSpPr>
          <p:cNvPr id="21" name="Rectangle 20"/>
          <p:cNvSpPr/>
          <p:nvPr/>
        </p:nvSpPr>
        <p:spPr>
          <a:xfrm>
            <a:off x="0" y="28605482"/>
            <a:ext cx="10117336" cy="1674493"/>
          </a:xfrm>
          <a:prstGeom prst="rect">
            <a:avLst/>
          </a:prstGeom>
          <a:ln>
            <a:solidFill>
              <a:schemeClr val="bg2">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GB" sz="4000" b="1" dirty="0"/>
          </a:p>
        </p:txBody>
      </p:sp>
      <p:sp>
        <p:nvSpPr>
          <p:cNvPr id="3074" name="AutoShape 2" descr="Resultado de imagen de university of birmingham logo"/>
          <p:cNvSpPr>
            <a:spLocks noChangeAspect="1" noChangeArrowheads="1"/>
          </p:cNvSpPr>
          <p:nvPr/>
        </p:nvSpPr>
        <p:spPr bwMode="auto">
          <a:xfrm>
            <a:off x="155575" y="-144461"/>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076" name="Picture 4" descr="http://upload.wikimedia.org/wikipedia/en/thumb/4/43/BirminghamUniversityCrest.svg/857px-BirminghamUniversityCrest.svg.png"/>
          <p:cNvPicPr>
            <a:picLocks noChangeAspect="1" noChangeArrowheads="1"/>
          </p:cNvPicPr>
          <p:nvPr/>
        </p:nvPicPr>
        <p:blipFill>
          <a:blip r:embed="rId6" cstate="print"/>
          <a:srcRect/>
          <a:stretch>
            <a:fillRect/>
          </a:stretch>
        </p:blipFill>
        <p:spPr bwMode="auto">
          <a:xfrm flipH="1">
            <a:off x="8749184" y="28989376"/>
            <a:ext cx="1080120" cy="1290599"/>
          </a:xfrm>
          <a:prstGeom prst="rect">
            <a:avLst/>
          </a:prstGeom>
          <a:noFill/>
        </p:spPr>
      </p:pic>
      <p:sp>
        <p:nvSpPr>
          <p:cNvPr id="16" name="Rectangular Callout 15"/>
          <p:cNvSpPr/>
          <p:nvPr/>
        </p:nvSpPr>
        <p:spPr>
          <a:xfrm>
            <a:off x="0" y="3042643"/>
            <a:ext cx="10477376" cy="8496944"/>
          </a:xfrm>
          <a:prstGeom prst="wedgeRectCallout">
            <a:avLst>
              <a:gd name="adj1" fmla="val 56661"/>
              <a:gd name="adj2" fmla="val 37311"/>
            </a:avLst>
          </a:prstGeom>
          <a:effectLst>
            <a:glow rad="228600">
              <a:schemeClr val="accent1">
                <a:satMod val="175000"/>
                <a:alpha val="40000"/>
              </a:schemeClr>
            </a:glow>
            <a:outerShdw blurRad="50800" dist="38100" dir="16200000"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just"/>
            <a:endParaRPr lang="en-GB" sz="2800" b="1" i="1" u="sng" dirty="0" smtClean="0">
              <a:latin typeface="Century Schoolbook" pitchFamily="18" charset="0"/>
              <a:cs typeface="Arial" pitchFamily="34" charset="0"/>
            </a:endParaRPr>
          </a:p>
          <a:p>
            <a:pPr algn="just"/>
            <a:r>
              <a:rPr lang="en-GB" sz="2800" b="1" i="1" u="sng" dirty="0" smtClean="0">
                <a:latin typeface="Century Schoolbook" pitchFamily="18" charset="0"/>
                <a:cs typeface="Arial" pitchFamily="34" charset="0"/>
              </a:rPr>
              <a:t>Aim</a:t>
            </a:r>
            <a:r>
              <a:rPr lang="en-GB" sz="2800" dirty="0" smtClean="0">
                <a:latin typeface="Century Schoolbook" pitchFamily="18" charset="0"/>
                <a:cs typeface="Arial" pitchFamily="34" charset="0"/>
              </a:rPr>
              <a:t>: </a:t>
            </a:r>
            <a:r>
              <a:rPr lang="en-GB" sz="2800" dirty="0" smtClean="0">
                <a:latin typeface="Arial" pitchFamily="34" charset="0"/>
                <a:cs typeface="Arial" pitchFamily="34" charset="0"/>
              </a:rPr>
              <a:t>to look at how the term reconciliation is perceived and implemented by international, national  and local agents involved in the construction of peace in Bosnia-Herzegovina.  </a:t>
            </a:r>
          </a:p>
          <a:p>
            <a:pPr algn="just"/>
            <a:endParaRPr lang="en-GB" sz="2800" dirty="0" smtClean="0">
              <a:latin typeface="Arial" pitchFamily="34" charset="0"/>
              <a:cs typeface="Arial" pitchFamily="34" charset="0"/>
            </a:endParaRPr>
          </a:p>
          <a:p>
            <a:pPr algn="just"/>
            <a:r>
              <a:rPr lang="en-GB" sz="2800" b="1" i="1" u="sng" dirty="0" smtClean="0">
                <a:latin typeface="Century Schoolbook" pitchFamily="18" charset="0"/>
                <a:cs typeface="Arial" pitchFamily="34" charset="0"/>
              </a:rPr>
              <a:t>Question</a:t>
            </a:r>
            <a:r>
              <a:rPr lang="en-GB" sz="2800" dirty="0" smtClean="0">
                <a:latin typeface="Century Schoolbook" pitchFamily="18" charset="0"/>
                <a:cs typeface="Arial" pitchFamily="34" charset="0"/>
              </a:rPr>
              <a:t>:</a:t>
            </a:r>
            <a:r>
              <a:rPr lang="en-US" sz="2800" dirty="0" smtClean="0">
                <a:latin typeface="Century Schoolbook" pitchFamily="18" charset="0"/>
                <a:cs typeface="Arial" pitchFamily="34" charset="0"/>
              </a:rPr>
              <a:t> </a:t>
            </a:r>
            <a:r>
              <a:rPr lang="en-US" sz="2800" dirty="0" smtClean="0">
                <a:latin typeface="Arial" pitchFamily="34" charset="0"/>
                <a:cs typeface="Arial" pitchFamily="34" charset="0"/>
              </a:rPr>
              <a:t>How has reconciliation been understood by different actors in Bosnia and how do these understandings </a:t>
            </a:r>
            <a:r>
              <a:rPr lang="en-US" sz="2800" dirty="0" smtClean="0">
                <a:latin typeface="Arial" pitchFamily="34" charset="0"/>
                <a:cs typeface="Arial" pitchFamily="34" charset="0"/>
              </a:rPr>
              <a:t>contribute or limit the strengthening of </a:t>
            </a:r>
            <a:r>
              <a:rPr lang="en-US" sz="2800" dirty="0" smtClean="0">
                <a:latin typeface="Arial" pitchFamily="34" charset="0"/>
                <a:cs typeface="Arial" pitchFamily="34" charset="0"/>
              </a:rPr>
              <a:t>state-society relations? </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algn="just"/>
            <a:r>
              <a:rPr lang="en-GB" sz="2800" b="1" i="1" u="sng" dirty="0" smtClean="0">
                <a:latin typeface="Century Schoolbook" pitchFamily="18" charset="0"/>
                <a:cs typeface="Arial" pitchFamily="34" charset="0"/>
              </a:rPr>
              <a:t>Sub-Questions</a:t>
            </a:r>
            <a:r>
              <a:rPr lang="en-GB" sz="2800" dirty="0" smtClean="0">
                <a:latin typeface="Century Schoolbook" pitchFamily="18" charset="0"/>
                <a:cs typeface="Arial" pitchFamily="34" charset="0"/>
              </a:rPr>
              <a:t>:</a:t>
            </a:r>
          </a:p>
          <a:p>
            <a:pPr marL="457200" indent="-457200" algn="just">
              <a:buFontTx/>
              <a:buChar char="-"/>
            </a:pPr>
            <a:endParaRPr lang="en-GB" sz="2800" dirty="0" smtClean="0">
              <a:latin typeface="Arial" panose="020B0604020202020204" pitchFamily="34" charset="0"/>
              <a:cs typeface="Arial" panose="020B0604020202020204" pitchFamily="34" charset="0"/>
            </a:endParaRPr>
          </a:p>
          <a:p>
            <a:pPr marL="457200" indent="-457200" algn="just">
              <a:buFontTx/>
              <a:buChar char="-"/>
            </a:pPr>
            <a:r>
              <a:rPr lang="en-GB" sz="2800" dirty="0" smtClean="0">
                <a:latin typeface="Arial" panose="020B0604020202020204" pitchFamily="34" charset="0"/>
                <a:cs typeface="Arial" panose="020B0604020202020204" pitchFamily="34" charset="0"/>
              </a:rPr>
              <a:t>How through different views around reconciliation practice can we see areas of convergence and divergence between international, national and local peace-building practice?</a:t>
            </a:r>
          </a:p>
          <a:p>
            <a:pPr marL="457200" indent="-457200" algn="just">
              <a:buFontTx/>
              <a:buChar char="-"/>
            </a:pPr>
            <a:endParaRPr lang="en-GB" sz="2800" dirty="0" smtClean="0">
              <a:latin typeface="Arial" panose="020B0604020202020204" pitchFamily="34" charset="0"/>
              <a:cs typeface="Arial" panose="020B0604020202020204" pitchFamily="34" charset="0"/>
            </a:endParaRPr>
          </a:p>
          <a:p>
            <a:pPr marL="457200" indent="-457200" algn="just">
              <a:buFontTx/>
              <a:buChar char="-"/>
            </a:pPr>
            <a:r>
              <a:rPr lang="en-GB" sz="2800" dirty="0" smtClean="0">
                <a:latin typeface="Arial" panose="020B0604020202020204" pitchFamily="34" charset="0"/>
                <a:cs typeface="Arial" panose="020B0604020202020204" pitchFamily="34" charset="0"/>
              </a:rPr>
              <a:t>What are the possible linkages between </a:t>
            </a:r>
            <a:r>
              <a:rPr lang="en-GB" sz="2800" dirty="0" smtClean="0">
                <a:latin typeface="Arial" panose="020B0604020202020204" pitchFamily="34" charset="0"/>
                <a:cs typeface="Arial" panose="020B0604020202020204" pitchFamily="34" charset="0"/>
              </a:rPr>
              <a:t>high level </a:t>
            </a:r>
            <a:r>
              <a:rPr lang="en-GB" sz="2800" dirty="0" smtClean="0">
                <a:latin typeface="Arial" panose="020B0604020202020204" pitchFamily="34" charset="0"/>
                <a:cs typeface="Arial" panose="020B0604020202020204" pitchFamily="34" charset="0"/>
              </a:rPr>
              <a:t>politics   and grassroots efforts towards interethnic  reconciliation in Bosnia?</a:t>
            </a:r>
            <a:endParaRPr lang="en-US" sz="2800" dirty="0" smtClean="0">
              <a:latin typeface="Arial" pitchFamily="34" charset="0"/>
              <a:cs typeface="Arial" pitchFamily="34" charset="0"/>
            </a:endParaRPr>
          </a:p>
          <a:p>
            <a:pPr algn="just"/>
            <a:endParaRPr lang="en-US" sz="3200" dirty="0">
              <a:effectLst>
                <a:glow rad="63500">
                  <a:schemeClr val="accent2">
                    <a:satMod val="175000"/>
                    <a:alpha val="40000"/>
                  </a:schemeClr>
                </a:glow>
              </a:effectLst>
              <a:latin typeface="Arial" pitchFamily="34" charset="0"/>
              <a:cs typeface="Arial" pitchFamily="34" charset="0"/>
            </a:endParaRPr>
          </a:p>
          <a:p>
            <a:pPr algn="just"/>
            <a:endParaRPr lang="en-GB" sz="3200" dirty="0">
              <a:effectLst>
                <a:glow rad="63500">
                  <a:schemeClr val="accent2">
                    <a:satMod val="175000"/>
                    <a:alpha val="40000"/>
                  </a:schemeClr>
                </a:glow>
              </a:effectLst>
              <a:latin typeface="Arial" pitchFamily="34" charset="0"/>
              <a:cs typeface="Arial" pitchFamily="34" charset="0"/>
            </a:endParaRPr>
          </a:p>
        </p:txBody>
      </p:sp>
      <p:sp>
        <p:nvSpPr>
          <p:cNvPr id="17" name="Rectangular Callout 16"/>
          <p:cNvSpPr/>
          <p:nvPr/>
        </p:nvSpPr>
        <p:spPr>
          <a:xfrm>
            <a:off x="10261352" y="11611595"/>
            <a:ext cx="11125448" cy="8856984"/>
          </a:xfrm>
          <a:prstGeom prst="wedgeRectCallout">
            <a:avLst>
              <a:gd name="adj1" fmla="val -57037"/>
              <a:gd name="adj2" fmla="val -6504"/>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just"/>
            <a:r>
              <a:rPr lang="en-GB" sz="2800" b="1" i="1" u="sng" dirty="0" smtClean="0">
                <a:latin typeface="Century Schoolbook" pitchFamily="18" charset="0"/>
                <a:cs typeface="Arial" pitchFamily="34" charset="0"/>
              </a:rPr>
              <a:t>Contribution</a:t>
            </a:r>
            <a:r>
              <a:rPr lang="en-GB" sz="2800" dirty="0" smtClean="0">
                <a:latin typeface="Century Schoolbook" pitchFamily="18" charset="0"/>
                <a:cs typeface="Arial" pitchFamily="34" charset="0"/>
              </a:rPr>
              <a:t>: </a:t>
            </a:r>
            <a:r>
              <a:rPr lang="en-GB" sz="2800" dirty="0" smtClean="0">
                <a:latin typeface="Arial" pitchFamily="34" charset="0"/>
                <a:cs typeface="Arial" pitchFamily="34" charset="0"/>
              </a:rPr>
              <a:t>By critically looking at the interplay between issues of truth, justice and reconciliation  in Bosnia, this research intends to map the converging and diverging points between different practices of reconciliation in the country.  </a:t>
            </a:r>
          </a:p>
          <a:p>
            <a:pPr algn="just"/>
            <a:endParaRPr lang="en-GB" sz="2800" dirty="0" smtClean="0">
              <a:latin typeface="Arial" pitchFamily="34" charset="0"/>
              <a:cs typeface="Arial" pitchFamily="34" charset="0"/>
            </a:endParaRPr>
          </a:p>
          <a:p>
            <a:pPr algn="just"/>
            <a:r>
              <a:rPr lang="en-GB" sz="2800" dirty="0" smtClean="0">
                <a:latin typeface="Arial" pitchFamily="34" charset="0"/>
                <a:cs typeface="Arial" pitchFamily="34" charset="0"/>
              </a:rPr>
              <a:t>The project intends to connect international state-building practices with local  (community-based) efforts around reconciliation to see new possibilities for sustainable peace-building in Bosnia</a:t>
            </a:r>
            <a:r>
              <a:rPr lang="en-GB" sz="2800" dirty="0" smtClean="0">
                <a:latin typeface="Arial" pitchFamily="34" charset="0"/>
                <a:cs typeface="Arial" pitchFamily="34" charset="0"/>
              </a:rPr>
              <a:t>.</a:t>
            </a:r>
          </a:p>
          <a:p>
            <a:pPr algn="just"/>
            <a:endParaRPr lang="en-GB" sz="2800" dirty="0">
              <a:latin typeface="Arial" pitchFamily="34" charset="0"/>
              <a:cs typeface="Arial" pitchFamily="34" charset="0"/>
            </a:endParaRPr>
          </a:p>
          <a:p>
            <a:pPr algn="just"/>
            <a:r>
              <a:rPr lang="en-GB" sz="2800" dirty="0" smtClean="0">
                <a:latin typeface="Arial" pitchFamily="34" charset="0"/>
                <a:cs typeface="Arial" pitchFamily="34" charset="0"/>
              </a:rPr>
              <a:t>The project aims to contribute to </a:t>
            </a:r>
            <a:r>
              <a:rPr lang="en-GB" sz="2800" dirty="0">
                <a:latin typeface="Arial" pitchFamily="34" charset="0"/>
                <a:cs typeface="Arial" pitchFamily="34" charset="0"/>
              </a:rPr>
              <a:t> </a:t>
            </a:r>
            <a:r>
              <a:rPr lang="en-GB" sz="2800" dirty="0" smtClean="0">
                <a:latin typeface="Arial" pitchFamily="34" charset="0"/>
                <a:cs typeface="Arial" pitchFamily="34" charset="0"/>
              </a:rPr>
              <a:t>the field of international relations and peace research by approaching reconciliation through a discourse analysis that seeks to understand the meaning of reconciliation and its implications  for peacebuilding practice.</a:t>
            </a:r>
          </a:p>
          <a:p>
            <a:pPr algn="just"/>
            <a:endParaRPr lang="en-GB" sz="2800" dirty="0">
              <a:latin typeface="Arial" pitchFamily="34" charset="0"/>
              <a:cs typeface="Arial" pitchFamily="34" charset="0"/>
            </a:endParaRPr>
          </a:p>
          <a:p>
            <a:pPr algn="just"/>
            <a:r>
              <a:rPr lang="en-GB" sz="2800" dirty="0" smtClean="0">
                <a:latin typeface="Arial" pitchFamily="34" charset="0"/>
                <a:cs typeface="Arial" pitchFamily="34" charset="0"/>
              </a:rPr>
              <a:t>In regards to Bosnia, a thoroughly researched topic in peace studies, the project innovates by using a narrative approach to understanding truth, justice and reconciliation contributing to the understanding of peace as a working concept  in the country.</a:t>
            </a:r>
            <a:endParaRPr lang="en-GB" sz="2800" dirty="0" smtClean="0">
              <a:latin typeface="Arial" pitchFamily="34" charset="0"/>
              <a:cs typeface="Arial" pitchFamily="34" charset="0"/>
            </a:endParaRPr>
          </a:p>
          <a:p>
            <a:pPr algn="just"/>
            <a:endParaRPr lang="en-GB" sz="2800" dirty="0">
              <a:latin typeface="Arial" pitchFamily="34" charset="0"/>
              <a:cs typeface="Arial" pitchFamily="34" charset="0"/>
            </a:endParaRPr>
          </a:p>
          <a:p>
            <a:pPr algn="just"/>
            <a:endParaRPr lang="en-GB" sz="2800" dirty="0">
              <a:latin typeface="Arial" pitchFamily="34" charset="0"/>
              <a:cs typeface="Arial" pitchFamily="34" charset="0"/>
            </a:endParaRPr>
          </a:p>
        </p:txBody>
      </p:sp>
      <p:sp>
        <p:nvSpPr>
          <p:cNvPr id="22" name="Rectangular Callout 21"/>
          <p:cNvSpPr/>
          <p:nvPr/>
        </p:nvSpPr>
        <p:spPr>
          <a:xfrm>
            <a:off x="0" y="20468579"/>
            <a:ext cx="10261352" cy="8064896"/>
          </a:xfrm>
          <a:prstGeom prst="wedgeRectCallout">
            <a:avLst>
              <a:gd name="adj1" fmla="val 58497"/>
              <a:gd name="adj2" fmla="val -739"/>
            </a:avLst>
          </a:prstGeom>
          <a:effectLst>
            <a:glow rad="228600">
              <a:schemeClr val="accent1">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just"/>
            <a:r>
              <a:rPr lang="en-GB" sz="2800" b="1" i="1" u="sng" dirty="0" smtClean="0">
                <a:latin typeface="Century Schoolbook" pitchFamily="18" charset="0"/>
                <a:cs typeface="Arial" pitchFamily="34" charset="0"/>
              </a:rPr>
              <a:t>Method</a:t>
            </a:r>
            <a:r>
              <a:rPr lang="en-GB" sz="2800" dirty="0" smtClean="0">
                <a:latin typeface="Century Schoolbook" pitchFamily="18" charset="0"/>
                <a:cs typeface="Arial" pitchFamily="34" charset="0"/>
              </a:rPr>
              <a:t>: </a:t>
            </a:r>
            <a:r>
              <a:rPr lang="en-GB" sz="2800" dirty="0" smtClean="0">
                <a:latin typeface="Arial" pitchFamily="34" charset="0"/>
                <a:cs typeface="Arial" pitchFamily="34" charset="0"/>
              </a:rPr>
              <a:t>Semi-structured interviews with agents involved in reconciliation initiatives in Bosnia-Herzegovina and beneficiaries of reconciliation projects in the country.</a:t>
            </a:r>
          </a:p>
          <a:p>
            <a:pPr algn="just"/>
            <a:endParaRPr lang="en-GB" sz="2800" dirty="0" smtClean="0">
              <a:latin typeface="Arial" pitchFamily="34" charset="0"/>
              <a:cs typeface="Arial" pitchFamily="34" charset="0"/>
            </a:endParaRPr>
          </a:p>
          <a:p>
            <a:pPr algn="just"/>
            <a:r>
              <a:rPr lang="en-GB" sz="2800" dirty="0" smtClean="0">
                <a:latin typeface="Arial" pitchFamily="34" charset="0"/>
                <a:cs typeface="Arial" pitchFamily="34" charset="0"/>
              </a:rPr>
              <a:t>The analysis will assess how different meanings give importance to specific values in the practice of reconciliation (truth-telling, relationship-building, trust,  legal or communal practices around justice,  political dialogue, </a:t>
            </a:r>
            <a:r>
              <a:rPr lang="en-GB" sz="2800" dirty="0" smtClean="0">
                <a:latin typeface="Arial" pitchFamily="34" charset="0"/>
                <a:cs typeface="Arial" pitchFamily="34" charset="0"/>
              </a:rPr>
              <a:t>accountability</a:t>
            </a:r>
            <a:r>
              <a:rPr lang="en-GB" sz="2800" dirty="0" smtClean="0">
                <a:latin typeface="Arial" pitchFamily="34" charset="0"/>
                <a:cs typeface="Arial" pitchFamily="34" charset="0"/>
              </a:rPr>
              <a:t>).</a:t>
            </a:r>
          </a:p>
          <a:p>
            <a:pPr algn="just"/>
            <a:endParaRPr lang="en-GB" sz="2800" dirty="0">
              <a:latin typeface="Arial" pitchFamily="34" charset="0"/>
              <a:cs typeface="Arial" pitchFamily="34" charset="0"/>
            </a:endParaRPr>
          </a:p>
          <a:p>
            <a:pPr algn="just"/>
            <a:r>
              <a:rPr lang="en-GB" sz="2800" dirty="0" smtClean="0">
                <a:latin typeface="Arial" pitchFamily="34" charset="0"/>
                <a:cs typeface="Arial" pitchFamily="34" charset="0"/>
              </a:rPr>
              <a:t>As a main outcome of the project  a nexus between state-building and reconciliation is proposed, one that  links the  establishment of institutions and political arrangements with the implementation of ground projects that are aimed at peaceful coexistence and interethnic reconciliation between Bosniaks, Bosnian-Serbs and Bosnian-Croats.</a:t>
            </a:r>
            <a:endParaRPr lang="en-GB" sz="2800" dirty="0">
              <a:latin typeface="Arial" pitchFamily="34" charset="0"/>
              <a:cs typeface="Arial" pitchFamily="34" charset="0"/>
            </a:endParaRPr>
          </a:p>
        </p:txBody>
      </p:sp>
      <p:pic>
        <p:nvPicPr>
          <p:cNvPr id="3092" name="Picture 20" descr="http://r70.cooltext.com/rendered/cooltext116268039464968.png"/>
          <p:cNvPicPr>
            <a:picLocks noChangeAspect="1" noChangeArrowheads="1"/>
          </p:cNvPicPr>
          <p:nvPr/>
        </p:nvPicPr>
        <p:blipFill>
          <a:blip r:embed="rId7" cstate="print"/>
          <a:srcRect/>
          <a:stretch>
            <a:fillRect/>
          </a:stretch>
        </p:blipFill>
        <p:spPr bwMode="auto">
          <a:xfrm>
            <a:off x="1" y="28814783"/>
            <a:ext cx="9541272" cy="1465192"/>
          </a:xfrm>
          <a:prstGeom prst="rect">
            <a:avLst/>
          </a:prstGeom>
          <a:noFill/>
        </p:spPr>
      </p:pic>
      <p:pic>
        <p:nvPicPr>
          <p:cNvPr id="1028" name="Picture 4" descr="http://r58.cooltext.com/rendered/cooltext11631714986012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011254" y="10233604"/>
            <a:ext cx="5996540" cy="114437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r53.cooltext.com/rendered/cooltext116317149870907.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0188" y="18792768"/>
            <a:ext cx="8828869" cy="135507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r69.cooltext.com/rendered/cooltext116317149830008.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121772" y="28209296"/>
            <a:ext cx="5260590" cy="137777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r53.cooltext.com/rendered/cooltext116317149895758.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4550" y="160339"/>
            <a:ext cx="20386153" cy="262857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upload.wikimedia.org/wikipedia/commons/thumb/b/bf/Flag_of_Bosnia_and_Herzegovina.svg/200px-Flag_of_Bosnia_and_Herzegovina.svg.png"/>
          <p:cNvPicPr>
            <a:picLocks noChangeAspect="1" noChangeArrowheads="1"/>
          </p:cNvPicPr>
          <p:nvPr/>
        </p:nvPicPr>
        <p:blipFill>
          <a:blip r:embed="rId12">
            <a:extLst>
              <a:ext uri="{BEBA8EAE-BF5A-486C-A8C5-ECC9F3942E4B}">
                <a14:imgProps xmlns:a14="http://schemas.microsoft.com/office/drawing/2010/main">
                  <a14:imgLayer r:embed="rId13">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7102926" y="1900006"/>
            <a:ext cx="1905000" cy="9525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347</Words>
  <Application>Microsoft Office PowerPoint</Application>
  <PresentationFormat>Custom</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dc:creator>
  <cp:lastModifiedBy>College of Social Sciences</cp:lastModifiedBy>
  <cp:revision>29</cp:revision>
  <dcterms:created xsi:type="dcterms:W3CDTF">2015-03-31T12:17:02Z</dcterms:created>
  <dcterms:modified xsi:type="dcterms:W3CDTF">2015-04-01T10:00:23Z</dcterms:modified>
</cp:coreProperties>
</file>