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5" r:id="rId2"/>
    <p:sldId id="530" r:id="rId3"/>
    <p:sldId id="508" r:id="rId4"/>
    <p:sldId id="517" r:id="rId5"/>
    <p:sldId id="518" r:id="rId6"/>
    <p:sldId id="531" r:id="rId7"/>
    <p:sldId id="516" r:id="rId8"/>
    <p:sldId id="534" r:id="rId9"/>
    <p:sldId id="535" r:id="rId10"/>
    <p:sldId id="536" r:id="rId11"/>
    <p:sldId id="538" r:id="rId12"/>
    <p:sldId id="522" r:id="rId13"/>
    <p:sldId id="524" r:id="rId14"/>
    <p:sldId id="520" r:id="rId15"/>
    <p:sldId id="537" r:id="rId16"/>
    <p:sldId id="532" r:id="rId17"/>
    <p:sldId id="533" r:id="rId18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C3"/>
    <a:srgbClr val="CD0920"/>
    <a:srgbClr val="39352C"/>
    <a:srgbClr val="505150"/>
    <a:srgbClr val="0092D2"/>
    <a:srgbClr val="6C186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922" y="-1164"/>
      </p:cViewPr>
      <p:guideLst>
        <p:guide orient="horz" pos="3651"/>
        <p:guide orient="horz" pos="2259"/>
        <p:guide orient="horz" pos="423"/>
        <p:guide orient="horz" pos="831"/>
        <p:guide pos="5570"/>
        <p:guide pos="4762"/>
        <p:guide pos="5374"/>
        <p:guide pos="400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8FA1D-F754-4118-9F95-E50CEC385E83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3B6DAA3-A4BC-4A26-9D76-309199364C18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Postgraduate</a:t>
          </a:r>
          <a:endParaRPr lang="en-US" dirty="0">
            <a:solidFill>
              <a:schemeClr val="tx1"/>
            </a:solidFill>
          </a:endParaRPr>
        </a:p>
      </dgm:t>
    </dgm:pt>
    <dgm:pt modelId="{1025A944-435A-437C-BA57-6C300B36379D}" type="parTrans" cxnId="{4E172FAC-F48F-4BD1-A622-D4698E8222D5}">
      <dgm:prSet/>
      <dgm:spPr/>
      <dgm:t>
        <a:bodyPr/>
        <a:lstStyle/>
        <a:p>
          <a:endParaRPr lang="en-US"/>
        </a:p>
      </dgm:t>
    </dgm:pt>
    <dgm:pt modelId="{CC596950-71A1-434A-9191-FB830DD1227A}" type="sibTrans" cxnId="{4E172FAC-F48F-4BD1-A622-D4698E8222D5}">
      <dgm:prSet/>
      <dgm:spPr/>
      <dgm:t>
        <a:bodyPr/>
        <a:lstStyle/>
        <a:p>
          <a:endParaRPr lang="en-US"/>
        </a:p>
      </dgm:t>
    </dgm:pt>
    <dgm:pt modelId="{AC55723A-A4CA-405F-8C33-CF81DFEECAE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Online resources, networking opportunities and workshops</a:t>
          </a:r>
          <a:endParaRPr lang="en-US" sz="1600" dirty="0"/>
        </a:p>
      </dgm:t>
    </dgm:pt>
    <dgm:pt modelId="{898FA020-C490-4499-97F6-1A2CA18B6360}" type="parTrans" cxnId="{EE804D6F-5D99-47EF-BF8E-B0CD5857AA2E}">
      <dgm:prSet/>
      <dgm:spPr/>
      <dgm:t>
        <a:bodyPr/>
        <a:lstStyle/>
        <a:p>
          <a:endParaRPr lang="en-US"/>
        </a:p>
      </dgm:t>
    </dgm:pt>
    <dgm:pt modelId="{1E19659C-A4C2-465A-A8B3-4C23EF695615}" type="sibTrans" cxnId="{EE804D6F-5D99-47EF-BF8E-B0CD5857AA2E}">
      <dgm:prSet/>
      <dgm:spPr/>
      <dgm:t>
        <a:bodyPr/>
        <a:lstStyle/>
        <a:p>
          <a:endParaRPr lang="en-US"/>
        </a:p>
      </dgm:t>
    </dgm:pt>
    <dgm:pt modelId="{AEFE6BEF-3370-4678-8463-AA04AF856CD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Other Specialist Services</a:t>
          </a:r>
          <a:endParaRPr lang="en-US" dirty="0">
            <a:solidFill>
              <a:schemeClr val="tx1"/>
            </a:solidFill>
          </a:endParaRPr>
        </a:p>
      </dgm:t>
    </dgm:pt>
    <dgm:pt modelId="{DB4A32EF-A155-415D-98BC-BD7F7E0B7D57}" type="parTrans" cxnId="{9C56A9C5-AE92-4402-87AA-E767C5C016B7}">
      <dgm:prSet/>
      <dgm:spPr/>
      <dgm:t>
        <a:bodyPr/>
        <a:lstStyle/>
        <a:p>
          <a:endParaRPr lang="en-US"/>
        </a:p>
      </dgm:t>
    </dgm:pt>
    <dgm:pt modelId="{B7F530DC-5E77-4A96-8910-F5E5AB38E1DF}" type="sibTrans" cxnId="{9C56A9C5-AE92-4402-87AA-E767C5C016B7}">
      <dgm:prSet/>
      <dgm:spPr/>
      <dgm:t>
        <a:bodyPr/>
        <a:lstStyle/>
        <a:p>
          <a:endParaRPr lang="en-US"/>
        </a:p>
      </dgm:t>
    </dgm:pt>
    <dgm:pt modelId="{53BD8E29-3232-4229-ABFB-9C7483D18BD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International</a:t>
          </a:r>
          <a:endParaRPr lang="en-US" sz="1600" dirty="0"/>
        </a:p>
      </dgm:t>
    </dgm:pt>
    <dgm:pt modelId="{D37AE4E4-47A0-4AFD-BBF2-38579885224C}" type="parTrans" cxnId="{4F867EC6-3703-4EA2-BF88-2BA66CF7790C}">
      <dgm:prSet/>
      <dgm:spPr/>
      <dgm:t>
        <a:bodyPr/>
        <a:lstStyle/>
        <a:p>
          <a:endParaRPr lang="en-US"/>
        </a:p>
      </dgm:t>
    </dgm:pt>
    <dgm:pt modelId="{51D2F601-E793-4372-B6FA-3D8385D59C78}" type="sibTrans" cxnId="{4F867EC6-3703-4EA2-BF88-2BA66CF7790C}">
      <dgm:prSet/>
      <dgm:spPr/>
      <dgm:t>
        <a:bodyPr/>
        <a:lstStyle/>
        <a:p>
          <a:endParaRPr lang="en-US"/>
        </a:p>
      </dgm:t>
    </dgm:pt>
    <dgm:pt modelId="{B85EF277-4525-42DE-AC7E-64D3628FC87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College</a:t>
          </a:r>
        </a:p>
      </dgm:t>
    </dgm:pt>
    <dgm:pt modelId="{94940123-506E-422A-B80F-00EE823291DA}" type="parTrans" cxnId="{AE7ADAB9-6F34-4274-AF2E-D3B9AAF13B87}">
      <dgm:prSet/>
      <dgm:spPr/>
      <dgm:t>
        <a:bodyPr/>
        <a:lstStyle/>
        <a:p>
          <a:endParaRPr lang="en-US"/>
        </a:p>
      </dgm:t>
    </dgm:pt>
    <dgm:pt modelId="{EB9FF19C-F573-4EB9-A2FA-A7447CFB43E0}" type="sibTrans" cxnId="{AE7ADAB9-6F34-4274-AF2E-D3B9AAF13B87}">
      <dgm:prSet/>
      <dgm:spPr/>
      <dgm:t>
        <a:bodyPr/>
        <a:lstStyle/>
        <a:p>
          <a:endParaRPr lang="en-US"/>
        </a:p>
      </dgm:t>
    </dgm:pt>
    <dgm:pt modelId="{40A1A5C0-63D0-446F-91B3-C51EBA6B511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College team – specialist support for your subject area</a:t>
          </a:r>
          <a:endParaRPr lang="en-US" sz="1600" dirty="0"/>
        </a:p>
      </dgm:t>
    </dgm:pt>
    <dgm:pt modelId="{84635F08-4DCF-4461-B852-B3358F7A2EA5}" type="parTrans" cxnId="{76276C01-7F6F-4CEC-9521-8AD1AF131143}">
      <dgm:prSet/>
      <dgm:spPr/>
      <dgm:t>
        <a:bodyPr/>
        <a:lstStyle/>
        <a:p>
          <a:endParaRPr lang="en-US"/>
        </a:p>
      </dgm:t>
    </dgm:pt>
    <dgm:pt modelId="{350DD510-5413-4B7A-A4EC-431EB35FB24B}" type="sibTrans" cxnId="{76276C01-7F6F-4CEC-9521-8AD1AF131143}">
      <dgm:prSet/>
      <dgm:spPr/>
      <dgm:t>
        <a:bodyPr/>
        <a:lstStyle/>
        <a:p>
          <a:endParaRPr lang="en-US"/>
        </a:p>
      </dgm:t>
    </dgm:pt>
    <dgm:pt modelId="{6C64A9A8-442A-42BD-A84B-8E7560C2A2C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500" dirty="0" smtClean="0"/>
            <a:t>PGR – www.intranet.birmingham.ac.uk/careers/pgr</a:t>
          </a:r>
          <a:endParaRPr lang="en-US" sz="1500" dirty="0"/>
        </a:p>
      </dgm:t>
    </dgm:pt>
    <dgm:pt modelId="{63689257-8E9D-4980-A483-37B16ACE5CBC}" type="parTrans" cxnId="{F75D0945-E252-4722-BC14-1C9F006417F3}">
      <dgm:prSet/>
      <dgm:spPr/>
      <dgm:t>
        <a:bodyPr/>
        <a:lstStyle/>
        <a:p>
          <a:endParaRPr lang="en-US"/>
        </a:p>
      </dgm:t>
    </dgm:pt>
    <dgm:pt modelId="{B761E465-08BF-421D-8A27-88640E72BDA1}" type="sibTrans" cxnId="{F75D0945-E252-4722-BC14-1C9F006417F3}">
      <dgm:prSet/>
      <dgm:spPr/>
      <dgm:t>
        <a:bodyPr/>
        <a:lstStyle/>
        <a:p>
          <a:endParaRPr lang="en-US"/>
        </a:p>
      </dgm:t>
    </dgm:pt>
    <dgm:pt modelId="{0367F283-9628-4979-A12D-45A42D0AD8B9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500" dirty="0" smtClean="0"/>
            <a:t>PGT – www.intranet.birmingham.ac.uk/careers/pgt</a:t>
          </a:r>
          <a:endParaRPr lang="en-US" sz="1500" dirty="0"/>
        </a:p>
      </dgm:t>
    </dgm:pt>
    <dgm:pt modelId="{3A57FF87-582C-4674-908D-8FBB18C7A4B5}" type="parTrans" cxnId="{2016F8D4-5CD6-4B97-98EC-8D8AFB4A76C0}">
      <dgm:prSet/>
      <dgm:spPr/>
      <dgm:t>
        <a:bodyPr/>
        <a:lstStyle/>
        <a:p>
          <a:endParaRPr lang="en-US"/>
        </a:p>
      </dgm:t>
    </dgm:pt>
    <dgm:pt modelId="{238113D8-022D-469C-B8AD-FAFAEB6E7D69}" type="sibTrans" cxnId="{2016F8D4-5CD6-4B97-98EC-8D8AFB4A76C0}">
      <dgm:prSet/>
      <dgm:spPr/>
      <dgm:t>
        <a:bodyPr/>
        <a:lstStyle/>
        <a:p>
          <a:endParaRPr lang="en-US"/>
        </a:p>
      </dgm:t>
    </dgm:pt>
    <dgm:pt modelId="{3F0F4729-D734-4FB1-A46F-9D9A750B444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Advice desk, events, workshops and lots more</a:t>
          </a:r>
          <a:endParaRPr lang="en-US" sz="1600" dirty="0"/>
        </a:p>
      </dgm:t>
    </dgm:pt>
    <dgm:pt modelId="{30FB55E8-F57D-4072-BA4A-AA79C6B92AF8}" type="parTrans" cxnId="{46F33BB8-7AFA-4A4F-978B-ED02979273FC}">
      <dgm:prSet/>
      <dgm:spPr/>
      <dgm:t>
        <a:bodyPr/>
        <a:lstStyle/>
        <a:p>
          <a:endParaRPr lang="en-US"/>
        </a:p>
      </dgm:t>
    </dgm:pt>
    <dgm:pt modelId="{191A72E6-4D25-495B-BAF1-D27D5E826116}" type="sibTrans" cxnId="{46F33BB8-7AFA-4A4F-978B-ED02979273FC}">
      <dgm:prSet/>
      <dgm:spPr/>
      <dgm:t>
        <a:bodyPr/>
        <a:lstStyle/>
        <a:p>
          <a:endParaRPr lang="en-US"/>
        </a:p>
      </dgm:t>
    </dgm:pt>
    <dgm:pt modelId="{7B44875B-F2EA-44A3-B927-2F58CA7EA2E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/>
        </a:p>
      </dgm:t>
    </dgm:pt>
    <dgm:pt modelId="{0BD35189-93F1-4C42-A005-3AF27FA424A4}" type="parTrans" cxnId="{53E9A12A-55DD-422F-B2BC-500908803B98}">
      <dgm:prSet/>
      <dgm:spPr/>
      <dgm:t>
        <a:bodyPr/>
        <a:lstStyle/>
        <a:p>
          <a:endParaRPr lang="en-US"/>
        </a:p>
      </dgm:t>
    </dgm:pt>
    <dgm:pt modelId="{04BB0793-F7F7-49D5-8F53-2274D1B795F0}" type="sibTrans" cxnId="{53E9A12A-55DD-422F-B2BC-500908803B98}">
      <dgm:prSet/>
      <dgm:spPr/>
      <dgm:t>
        <a:bodyPr/>
        <a:lstStyle/>
        <a:p>
          <a:endParaRPr lang="en-US"/>
        </a:p>
      </dgm:t>
    </dgm:pt>
    <dgm:pt modelId="{1BDF26A3-DA57-4C8F-9012-06AC996E456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Employer Recruitment Fairs and Skills Series</a:t>
          </a:r>
          <a:endParaRPr lang="en-US" sz="1600" dirty="0"/>
        </a:p>
      </dgm:t>
    </dgm:pt>
    <dgm:pt modelId="{E80409CA-8F74-4C7B-AAD0-619A88291C69}" type="parTrans" cxnId="{72F2B8B8-D0E0-4A2C-8721-49909A08B8E8}">
      <dgm:prSet/>
      <dgm:spPr/>
      <dgm:t>
        <a:bodyPr/>
        <a:lstStyle/>
        <a:p>
          <a:endParaRPr lang="en-US"/>
        </a:p>
      </dgm:t>
    </dgm:pt>
    <dgm:pt modelId="{6AF406B5-F95C-4988-93C3-CD75C2266608}" type="sibTrans" cxnId="{72F2B8B8-D0E0-4A2C-8721-49909A08B8E8}">
      <dgm:prSet/>
      <dgm:spPr/>
      <dgm:t>
        <a:bodyPr/>
        <a:lstStyle/>
        <a:p>
          <a:endParaRPr lang="en-US"/>
        </a:p>
      </dgm:t>
    </dgm:pt>
    <dgm:pt modelId="{7ADB355A-4EAB-4142-B62A-CB7EBA4F472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Enterpreneurship and Innovation</a:t>
          </a:r>
          <a:endParaRPr lang="en-US" sz="1600" dirty="0"/>
        </a:p>
      </dgm:t>
    </dgm:pt>
    <dgm:pt modelId="{AC94BB5B-01B9-4DC5-878B-6C934CFA42B9}" type="parTrans" cxnId="{93C1579A-567F-4004-81AE-FDB776FC0C30}">
      <dgm:prSet/>
      <dgm:spPr/>
      <dgm:t>
        <a:bodyPr/>
        <a:lstStyle/>
        <a:p>
          <a:endParaRPr lang="en-US"/>
        </a:p>
      </dgm:t>
    </dgm:pt>
    <dgm:pt modelId="{164481C2-71FE-43FE-82B9-D9451C0A314D}" type="sibTrans" cxnId="{93C1579A-567F-4004-81AE-FDB776FC0C30}">
      <dgm:prSet/>
      <dgm:spPr/>
      <dgm:t>
        <a:bodyPr/>
        <a:lstStyle/>
        <a:p>
          <a:endParaRPr lang="en-US"/>
        </a:p>
      </dgm:t>
    </dgm:pt>
    <dgm:pt modelId="{B87D29BF-BE21-4646-B447-0D11C6E8754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smtClean="0"/>
            <a:t>Jobs and internships online</a:t>
          </a:r>
          <a:endParaRPr lang="en-US" sz="1600" dirty="0"/>
        </a:p>
      </dgm:t>
    </dgm:pt>
    <dgm:pt modelId="{508458C7-E6E7-40A1-AD54-D1F9CF6A42BE}" type="parTrans" cxnId="{D21A45EC-63F1-4FDD-B3B5-7769A616763B}">
      <dgm:prSet/>
      <dgm:spPr/>
      <dgm:t>
        <a:bodyPr/>
        <a:lstStyle/>
        <a:p>
          <a:endParaRPr lang="en-GB"/>
        </a:p>
      </dgm:t>
    </dgm:pt>
    <dgm:pt modelId="{0179EEF5-EAF5-4F8A-939C-E048BA7460C2}" type="sibTrans" cxnId="{D21A45EC-63F1-4FDD-B3B5-7769A616763B}">
      <dgm:prSet/>
      <dgm:spPr/>
      <dgm:t>
        <a:bodyPr/>
        <a:lstStyle/>
        <a:p>
          <a:endParaRPr lang="en-GB"/>
        </a:p>
      </dgm:t>
    </dgm:pt>
    <dgm:pt modelId="{68EAD044-F731-455D-9B6F-2BB0C0C8686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/>
        </a:p>
      </dgm:t>
    </dgm:pt>
    <dgm:pt modelId="{585C2448-882D-4C47-B87F-FC33B981F858}" type="parTrans" cxnId="{D3A10E6B-E662-4479-AE87-7EBC5530B90D}">
      <dgm:prSet/>
      <dgm:spPr/>
      <dgm:t>
        <a:bodyPr/>
        <a:lstStyle/>
        <a:p>
          <a:endParaRPr lang="en-GB"/>
        </a:p>
      </dgm:t>
    </dgm:pt>
    <dgm:pt modelId="{11BD2EC4-CAE6-46AA-BBD9-D96AEFE09F2F}" type="sibTrans" cxnId="{D3A10E6B-E662-4479-AE87-7EBC5530B90D}">
      <dgm:prSet/>
      <dgm:spPr/>
      <dgm:t>
        <a:bodyPr/>
        <a:lstStyle/>
        <a:p>
          <a:endParaRPr lang="en-GB"/>
        </a:p>
      </dgm:t>
    </dgm:pt>
    <dgm:pt modelId="{554FE6F4-1687-4FD0-A6B5-11694CE18E78}" type="pres">
      <dgm:prSet presAssocID="{0BA8FA1D-F754-4118-9F95-E50CEC385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5D5E5-6B11-4AC2-92DA-14022E07638B}" type="pres">
      <dgm:prSet presAssocID="{B85EF277-4525-42DE-AC7E-64D3628FC873}" presName="linNode" presStyleCnt="0"/>
      <dgm:spPr/>
    </dgm:pt>
    <dgm:pt modelId="{A5007A3C-1BFC-4C38-BE12-88129535C393}" type="pres">
      <dgm:prSet presAssocID="{B85EF277-4525-42DE-AC7E-64D3628FC873}" presName="parentText" presStyleLbl="node1" presStyleIdx="0" presStyleCnt="3" custScaleX="82969" custScaleY="969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BF211-92D7-437C-820D-2501FEA6C21D}" type="pres">
      <dgm:prSet presAssocID="{B85EF277-4525-42DE-AC7E-64D3628FC873}" presName="descendantText" presStyleLbl="alignAccFollowNode1" presStyleIdx="0" presStyleCnt="3" custScaleX="111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B2BF5-709E-402D-BAEB-073CF0BB86C6}" type="pres">
      <dgm:prSet presAssocID="{EB9FF19C-F573-4EB9-A2FA-A7447CFB43E0}" presName="sp" presStyleCnt="0"/>
      <dgm:spPr/>
    </dgm:pt>
    <dgm:pt modelId="{C4BB8C00-783D-46EA-A125-725490F7880D}" type="pres">
      <dgm:prSet presAssocID="{83B6DAA3-A4BC-4A26-9D76-309199364C18}" presName="linNode" presStyleCnt="0"/>
      <dgm:spPr/>
    </dgm:pt>
    <dgm:pt modelId="{E2B866FA-5A9E-4364-B88D-8FA61D02FEA6}" type="pres">
      <dgm:prSet presAssocID="{83B6DAA3-A4BC-4A26-9D76-309199364C18}" presName="parentText" presStyleLbl="node1" presStyleIdx="1" presStyleCnt="3" custScaleX="840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3B712-F416-4C39-B0D4-EB3EB024CF52}" type="pres">
      <dgm:prSet presAssocID="{83B6DAA3-A4BC-4A26-9D76-309199364C18}" presName="descendantText" presStyleLbl="alignAccFollowNode1" presStyleIdx="1" presStyleCnt="3" custScaleX="117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241A6-78C3-486E-8AEE-D8336BFBD30C}" type="pres">
      <dgm:prSet presAssocID="{CC596950-71A1-434A-9191-FB830DD1227A}" presName="sp" presStyleCnt="0"/>
      <dgm:spPr/>
    </dgm:pt>
    <dgm:pt modelId="{EFEF4BA7-FA08-4975-B21C-D399C61CA104}" type="pres">
      <dgm:prSet presAssocID="{AEFE6BEF-3370-4678-8463-AA04AF856CDA}" presName="linNode" presStyleCnt="0"/>
      <dgm:spPr/>
    </dgm:pt>
    <dgm:pt modelId="{A594859F-2C96-44DF-85DF-BF7111EBAC3C}" type="pres">
      <dgm:prSet presAssocID="{AEFE6BEF-3370-4678-8463-AA04AF856CDA}" presName="parentText" presStyleLbl="node1" presStyleIdx="2" presStyleCnt="3" custScaleX="840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CD314-F461-414C-B7B7-B6133C2E4C41}" type="pres">
      <dgm:prSet presAssocID="{AEFE6BEF-3370-4678-8463-AA04AF856CDA}" presName="descendantText" presStyleLbl="alignAccFollowNode1" presStyleIdx="2" presStyleCnt="3" custScaleX="117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8A7C8-D928-459B-A93F-0BDA2021F526}" type="presOf" srcId="{1BDF26A3-DA57-4C8F-9012-06AC996E4567}" destId="{D31CD314-F461-414C-B7B7-B6133C2E4C41}" srcOrd="0" destOrd="3" presId="urn:microsoft.com/office/officeart/2005/8/layout/vList5"/>
    <dgm:cxn modelId="{72F2B8B8-D0E0-4A2C-8721-49909A08B8E8}" srcId="{AEFE6BEF-3370-4678-8463-AA04AF856CDA}" destId="{1BDF26A3-DA57-4C8F-9012-06AC996E4567}" srcOrd="3" destOrd="0" parTransId="{E80409CA-8F74-4C7B-AAD0-619A88291C69}" sibTransId="{6AF406B5-F95C-4988-93C3-CD75C2266608}"/>
    <dgm:cxn modelId="{0C8B0497-25CF-4827-AE21-0C467F49C919}" type="presOf" srcId="{83B6DAA3-A4BC-4A26-9D76-309199364C18}" destId="{E2B866FA-5A9E-4364-B88D-8FA61D02FEA6}" srcOrd="0" destOrd="0" presId="urn:microsoft.com/office/officeart/2005/8/layout/vList5"/>
    <dgm:cxn modelId="{7E65E8D4-F84C-4B55-B66B-4929007045BF}" type="presOf" srcId="{53BD8E29-3232-4229-ABFB-9C7483D18BDB}" destId="{D31CD314-F461-414C-B7B7-B6133C2E4C41}" srcOrd="0" destOrd="1" presId="urn:microsoft.com/office/officeart/2005/8/layout/vList5"/>
    <dgm:cxn modelId="{A0D39EF1-D6D0-47D9-9543-275B02942439}" type="presOf" srcId="{AEFE6BEF-3370-4678-8463-AA04AF856CDA}" destId="{A594859F-2C96-44DF-85DF-BF7111EBAC3C}" srcOrd="0" destOrd="0" presId="urn:microsoft.com/office/officeart/2005/8/layout/vList5"/>
    <dgm:cxn modelId="{46F33BB8-7AFA-4A4F-978B-ED02979273FC}" srcId="{B85EF277-4525-42DE-AC7E-64D3628FC873}" destId="{3F0F4729-D734-4FB1-A46F-9D9A750B4443}" srcOrd="1" destOrd="0" parTransId="{30FB55E8-F57D-4072-BA4A-AA79C6B92AF8}" sibTransId="{191A72E6-4D25-495B-BAF1-D27D5E826116}"/>
    <dgm:cxn modelId="{93C1579A-567F-4004-81AE-FDB776FC0C30}" srcId="{AEFE6BEF-3370-4678-8463-AA04AF856CDA}" destId="{7ADB355A-4EAB-4142-B62A-CB7EBA4F4721}" srcOrd="2" destOrd="0" parTransId="{AC94BB5B-01B9-4DC5-878B-6C934CFA42B9}" sibTransId="{164481C2-71FE-43FE-82B9-D9451C0A314D}"/>
    <dgm:cxn modelId="{AE7ADAB9-6F34-4274-AF2E-D3B9AAF13B87}" srcId="{0BA8FA1D-F754-4118-9F95-E50CEC385E83}" destId="{B85EF277-4525-42DE-AC7E-64D3628FC873}" srcOrd="0" destOrd="0" parTransId="{94940123-506E-422A-B80F-00EE823291DA}" sibTransId="{EB9FF19C-F573-4EB9-A2FA-A7447CFB43E0}"/>
    <dgm:cxn modelId="{8A8C6540-D1F6-4ECC-B049-FAD1A08A0D4F}" type="presOf" srcId="{0367F283-9628-4979-A12D-45A42D0AD8B9}" destId="{C2C3B712-F416-4C39-B0D4-EB3EB024CF52}" srcOrd="0" destOrd="1" presId="urn:microsoft.com/office/officeart/2005/8/layout/vList5"/>
    <dgm:cxn modelId="{542E6FC9-D8BB-46A1-89CF-2B5A96BC4AB4}" type="presOf" srcId="{6C64A9A8-442A-42BD-A84B-8E7560C2A2CD}" destId="{C2C3B712-F416-4C39-B0D4-EB3EB024CF52}" srcOrd="0" destOrd="2" presId="urn:microsoft.com/office/officeart/2005/8/layout/vList5"/>
    <dgm:cxn modelId="{CB17832A-922D-4618-B6FE-12F519870FB4}" type="presOf" srcId="{B87D29BF-BE21-4646-B447-0D11C6E87541}" destId="{D31CD314-F461-414C-B7B7-B6133C2E4C41}" srcOrd="0" destOrd="4" presId="urn:microsoft.com/office/officeart/2005/8/layout/vList5"/>
    <dgm:cxn modelId="{34E388B3-748B-43D9-8A17-0F1560231955}" type="presOf" srcId="{40A1A5C0-63D0-446F-91B3-C51EBA6B5112}" destId="{5B0BF211-92D7-437C-820D-2501FEA6C21D}" srcOrd="0" destOrd="0" presId="urn:microsoft.com/office/officeart/2005/8/layout/vList5"/>
    <dgm:cxn modelId="{4E172FAC-F48F-4BD1-A622-D4698E8222D5}" srcId="{0BA8FA1D-F754-4118-9F95-E50CEC385E83}" destId="{83B6DAA3-A4BC-4A26-9D76-309199364C18}" srcOrd="1" destOrd="0" parTransId="{1025A944-435A-437C-BA57-6C300B36379D}" sibTransId="{CC596950-71A1-434A-9191-FB830DD1227A}"/>
    <dgm:cxn modelId="{9A0CC9BB-8895-476B-BCE5-09EA4D33BF9A}" type="presOf" srcId="{68EAD044-F731-455D-9B6F-2BB0C0C86865}" destId="{D31CD314-F461-414C-B7B7-B6133C2E4C41}" srcOrd="0" destOrd="0" presId="urn:microsoft.com/office/officeart/2005/8/layout/vList5"/>
    <dgm:cxn modelId="{2016F8D4-5CD6-4B97-98EC-8D8AFB4A76C0}" srcId="{83B6DAA3-A4BC-4A26-9D76-309199364C18}" destId="{0367F283-9628-4979-A12D-45A42D0AD8B9}" srcOrd="1" destOrd="0" parTransId="{3A57FF87-582C-4674-908D-8FBB18C7A4B5}" sibTransId="{238113D8-022D-469C-B8AD-FAFAEB6E7D69}"/>
    <dgm:cxn modelId="{CD62A157-1A9E-4886-BB7C-FCDCF0598629}" type="presOf" srcId="{7B44875B-F2EA-44A3-B927-2F58CA7EA2ED}" destId="{D31CD314-F461-414C-B7B7-B6133C2E4C41}" srcOrd="0" destOrd="5" presId="urn:microsoft.com/office/officeart/2005/8/layout/vList5"/>
    <dgm:cxn modelId="{F9CF2EF6-DD60-4C1A-99AC-16A1BC2DFFE7}" type="presOf" srcId="{AC55723A-A4CA-405F-8C33-CF81DFEECAEA}" destId="{C2C3B712-F416-4C39-B0D4-EB3EB024CF52}" srcOrd="0" destOrd="0" presId="urn:microsoft.com/office/officeart/2005/8/layout/vList5"/>
    <dgm:cxn modelId="{4F867EC6-3703-4EA2-BF88-2BA66CF7790C}" srcId="{AEFE6BEF-3370-4678-8463-AA04AF856CDA}" destId="{53BD8E29-3232-4229-ABFB-9C7483D18BDB}" srcOrd="1" destOrd="0" parTransId="{D37AE4E4-47A0-4AFD-BBF2-38579885224C}" sibTransId="{51D2F601-E793-4372-B6FA-3D8385D59C78}"/>
    <dgm:cxn modelId="{0E099000-C1C7-44CE-91B1-6255F8F00B4C}" type="presOf" srcId="{3F0F4729-D734-4FB1-A46F-9D9A750B4443}" destId="{5B0BF211-92D7-437C-820D-2501FEA6C21D}" srcOrd="0" destOrd="1" presId="urn:microsoft.com/office/officeart/2005/8/layout/vList5"/>
    <dgm:cxn modelId="{D3A10E6B-E662-4479-AE87-7EBC5530B90D}" srcId="{AEFE6BEF-3370-4678-8463-AA04AF856CDA}" destId="{68EAD044-F731-455D-9B6F-2BB0C0C86865}" srcOrd="0" destOrd="0" parTransId="{585C2448-882D-4C47-B87F-FC33B981F858}" sibTransId="{11BD2EC4-CAE6-46AA-BBD9-D96AEFE09F2F}"/>
    <dgm:cxn modelId="{EE804D6F-5D99-47EF-BF8E-B0CD5857AA2E}" srcId="{83B6DAA3-A4BC-4A26-9D76-309199364C18}" destId="{AC55723A-A4CA-405F-8C33-CF81DFEECAEA}" srcOrd="0" destOrd="0" parTransId="{898FA020-C490-4499-97F6-1A2CA18B6360}" sibTransId="{1E19659C-A4C2-465A-A8B3-4C23EF695615}"/>
    <dgm:cxn modelId="{D21A45EC-63F1-4FDD-B3B5-7769A616763B}" srcId="{AEFE6BEF-3370-4678-8463-AA04AF856CDA}" destId="{B87D29BF-BE21-4646-B447-0D11C6E87541}" srcOrd="4" destOrd="0" parTransId="{508458C7-E6E7-40A1-AD54-D1F9CF6A42BE}" sibTransId="{0179EEF5-EAF5-4F8A-939C-E048BA7460C2}"/>
    <dgm:cxn modelId="{76276C01-7F6F-4CEC-9521-8AD1AF131143}" srcId="{B85EF277-4525-42DE-AC7E-64D3628FC873}" destId="{40A1A5C0-63D0-446F-91B3-C51EBA6B5112}" srcOrd="0" destOrd="0" parTransId="{84635F08-4DCF-4461-B852-B3358F7A2EA5}" sibTransId="{350DD510-5413-4B7A-A4EC-431EB35FB24B}"/>
    <dgm:cxn modelId="{9C56A9C5-AE92-4402-87AA-E767C5C016B7}" srcId="{0BA8FA1D-F754-4118-9F95-E50CEC385E83}" destId="{AEFE6BEF-3370-4678-8463-AA04AF856CDA}" srcOrd="2" destOrd="0" parTransId="{DB4A32EF-A155-415D-98BC-BD7F7E0B7D57}" sibTransId="{B7F530DC-5E77-4A96-8910-F5E5AB38E1DF}"/>
    <dgm:cxn modelId="{53E9A12A-55DD-422F-B2BC-500908803B98}" srcId="{AEFE6BEF-3370-4678-8463-AA04AF856CDA}" destId="{7B44875B-F2EA-44A3-B927-2F58CA7EA2ED}" srcOrd="5" destOrd="0" parTransId="{0BD35189-93F1-4C42-A005-3AF27FA424A4}" sibTransId="{04BB0793-F7F7-49D5-8F53-2274D1B795F0}"/>
    <dgm:cxn modelId="{ED64C4CB-FA44-4143-842A-9A52551063A1}" type="presOf" srcId="{0BA8FA1D-F754-4118-9F95-E50CEC385E83}" destId="{554FE6F4-1687-4FD0-A6B5-11694CE18E78}" srcOrd="0" destOrd="0" presId="urn:microsoft.com/office/officeart/2005/8/layout/vList5"/>
    <dgm:cxn modelId="{480806F9-26EC-4063-B81E-759B5EA82F92}" type="presOf" srcId="{B85EF277-4525-42DE-AC7E-64D3628FC873}" destId="{A5007A3C-1BFC-4C38-BE12-88129535C393}" srcOrd="0" destOrd="0" presId="urn:microsoft.com/office/officeart/2005/8/layout/vList5"/>
    <dgm:cxn modelId="{F75D0945-E252-4722-BC14-1C9F006417F3}" srcId="{83B6DAA3-A4BC-4A26-9D76-309199364C18}" destId="{6C64A9A8-442A-42BD-A84B-8E7560C2A2CD}" srcOrd="2" destOrd="0" parTransId="{63689257-8E9D-4980-A483-37B16ACE5CBC}" sibTransId="{B761E465-08BF-421D-8A27-88640E72BDA1}"/>
    <dgm:cxn modelId="{DF5591E3-0BD3-4F80-8DDC-531304394BEB}" type="presOf" srcId="{7ADB355A-4EAB-4142-B62A-CB7EBA4F4721}" destId="{D31CD314-F461-414C-B7B7-B6133C2E4C41}" srcOrd="0" destOrd="2" presId="urn:microsoft.com/office/officeart/2005/8/layout/vList5"/>
    <dgm:cxn modelId="{501597FE-DB6B-410C-9AFD-11B99DAF677A}" type="presParOf" srcId="{554FE6F4-1687-4FD0-A6B5-11694CE18E78}" destId="{0115D5E5-6B11-4AC2-92DA-14022E07638B}" srcOrd="0" destOrd="0" presId="urn:microsoft.com/office/officeart/2005/8/layout/vList5"/>
    <dgm:cxn modelId="{5508856B-939D-4F87-B9D2-D2B709A1BDFB}" type="presParOf" srcId="{0115D5E5-6B11-4AC2-92DA-14022E07638B}" destId="{A5007A3C-1BFC-4C38-BE12-88129535C393}" srcOrd="0" destOrd="0" presId="urn:microsoft.com/office/officeart/2005/8/layout/vList5"/>
    <dgm:cxn modelId="{6D752B1F-C46B-4E12-9423-EB8A628568BF}" type="presParOf" srcId="{0115D5E5-6B11-4AC2-92DA-14022E07638B}" destId="{5B0BF211-92D7-437C-820D-2501FEA6C21D}" srcOrd="1" destOrd="0" presId="urn:microsoft.com/office/officeart/2005/8/layout/vList5"/>
    <dgm:cxn modelId="{6A2F9C4F-C1B7-4015-B34E-FB9CC843AC88}" type="presParOf" srcId="{554FE6F4-1687-4FD0-A6B5-11694CE18E78}" destId="{C3CB2BF5-709E-402D-BAEB-073CF0BB86C6}" srcOrd="1" destOrd="0" presId="urn:microsoft.com/office/officeart/2005/8/layout/vList5"/>
    <dgm:cxn modelId="{D96CF834-45E5-4F14-B7F4-52D8E7DCD797}" type="presParOf" srcId="{554FE6F4-1687-4FD0-A6B5-11694CE18E78}" destId="{C4BB8C00-783D-46EA-A125-725490F7880D}" srcOrd="2" destOrd="0" presId="urn:microsoft.com/office/officeart/2005/8/layout/vList5"/>
    <dgm:cxn modelId="{1E554C0E-F2CB-4FC2-A99A-46C070F953D0}" type="presParOf" srcId="{C4BB8C00-783D-46EA-A125-725490F7880D}" destId="{E2B866FA-5A9E-4364-B88D-8FA61D02FEA6}" srcOrd="0" destOrd="0" presId="urn:microsoft.com/office/officeart/2005/8/layout/vList5"/>
    <dgm:cxn modelId="{088AC1FA-8BFA-49EA-8085-B15E233C0CDB}" type="presParOf" srcId="{C4BB8C00-783D-46EA-A125-725490F7880D}" destId="{C2C3B712-F416-4C39-B0D4-EB3EB024CF52}" srcOrd="1" destOrd="0" presId="urn:microsoft.com/office/officeart/2005/8/layout/vList5"/>
    <dgm:cxn modelId="{2EA4C887-C450-425E-A615-FED7E104CD82}" type="presParOf" srcId="{554FE6F4-1687-4FD0-A6B5-11694CE18E78}" destId="{9C9241A6-78C3-486E-8AEE-D8336BFBD30C}" srcOrd="3" destOrd="0" presId="urn:microsoft.com/office/officeart/2005/8/layout/vList5"/>
    <dgm:cxn modelId="{AC8DF4F9-AE5D-4F96-A502-70BC56B972FF}" type="presParOf" srcId="{554FE6F4-1687-4FD0-A6B5-11694CE18E78}" destId="{EFEF4BA7-FA08-4975-B21C-D399C61CA104}" srcOrd="4" destOrd="0" presId="urn:microsoft.com/office/officeart/2005/8/layout/vList5"/>
    <dgm:cxn modelId="{B2B94F4C-AE1E-4D5C-A2F8-8814E89C509B}" type="presParOf" srcId="{EFEF4BA7-FA08-4975-B21C-D399C61CA104}" destId="{A594859F-2C96-44DF-85DF-BF7111EBAC3C}" srcOrd="0" destOrd="0" presId="urn:microsoft.com/office/officeart/2005/8/layout/vList5"/>
    <dgm:cxn modelId="{4BCE03A5-80D0-477E-9B93-88B9A5FF3367}" type="presParOf" srcId="{EFEF4BA7-FA08-4975-B21C-D399C61CA104}" destId="{D31CD314-F461-414C-B7B7-B6133C2E4C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BF211-92D7-437C-820D-2501FEA6C21D}">
      <dsp:nvSpPr>
        <dsp:cNvPr id="0" name=""/>
        <dsp:cNvSpPr/>
      </dsp:nvSpPr>
      <dsp:spPr>
        <a:xfrm rot="5400000">
          <a:off x="4555892" y="-2118220"/>
          <a:ext cx="1088229" cy="555655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College team – specialist support for your subject area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Advice desk, events, workshops and lots more</a:t>
          </a:r>
          <a:endParaRPr lang="en-US" sz="1600" kern="1200" dirty="0"/>
        </a:p>
      </dsp:txBody>
      <dsp:txXfrm rot="-5400000">
        <a:off x="2321732" y="169063"/>
        <a:ext cx="5503428" cy="981983"/>
      </dsp:txXfrm>
    </dsp:sp>
    <dsp:sp modelId="{A5007A3C-1BFC-4C38-BE12-88129535C393}">
      <dsp:nvSpPr>
        <dsp:cNvPr id="0" name=""/>
        <dsp:cNvSpPr/>
      </dsp:nvSpPr>
      <dsp:spPr>
        <a:xfrm>
          <a:off x="344" y="438"/>
          <a:ext cx="2321388" cy="131923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College</a:t>
          </a:r>
        </a:p>
      </dsp:txBody>
      <dsp:txXfrm>
        <a:off x="64744" y="64838"/>
        <a:ext cx="2192588" cy="1190433"/>
      </dsp:txXfrm>
    </dsp:sp>
    <dsp:sp modelId="{C2C3B712-F416-4C39-B0D4-EB3EB024CF52}">
      <dsp:nvSpPr>
        <dsp:cNvPr id="0" name=""/>
        <dsp:cNvSpPr/>
      </dsp:nvSpPr>
      <dsp:spPr>
        <a:xfrm rot="5400000">
          <a:off x="4525250" y="-740551"/>
          <a:ext cx="1088229" cy="561676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Online resources, networking opportunities and workshops</a:t>
          </a:r>
          <a:endParaRPr lang="en-US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PGT – www.intranet.birmingham.ac.uk/careers/pgt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PGR – www.intranet.birmingham.ac.uk/careers/pgr</a:t>
          </a:r>
          <a:endParaRPr lang="en-US" sz="1500" kern="1200" dirty="0"/>
        </a:p>
      </dsp:txBody>
      <dsp:txXfrm rot="-5400000">
        <a:off x="2260984" y="1576838"/>
        <a:ext cx="5563640" cy="981983"/>
      </dsp:txXfrm>
    </dsp:sp>
    <dsp:sp modelId="{E2B866FA-5A9E-4364-B88D-8FA61D02FEA6}">
      <dsp:nvSpPr>
        <dsp:cNvPr id="0" name=""/>
        <dsp:cNvSpPr/>
      </dsp:nvSpPr>
      <dsp:spPr>
        <a:xfrm>
          <a:off x="344" y="1387686"/>
          <a:ext cx="2260639" cy="13602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Postgraduate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6748" y="1454090"/>
        <a:ext cx="2127831" cy="1227478"/>
      </dsp:txXfrm>
    </dsp:sp>
    <dsp:sp modelId="{D31CD314-F461-414C-B7B7-B6133C2E4C41}">
      <dsp:nvSpPr>
        <dsp:cNvPr id="0" name=""/>
        <dsp:cNvSpPr/>
      </dsp:nvSpPr>
      <dsp:spPr>
        <a:xfrm rot="5400000">
          <a:off x="4526039" y="686960"/>
          <a:ext cx="1088229" cy="561834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International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Enterpreneurship and Innovation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Employer Recruitment Fairs and Skills Series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Jobs and internships online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-5400000">
        <a:off x="2260984" y="3005139"/>
        <a:ext cx="5565218" cy="981983"/>
      </dsp:txXfrm>
    </dsp:sp>
    <dsp:sp modelId="{A594859F-2C96-44DF-85DF-BF7111EBAC3C}">
      <dsp:nvSpPr>
        <dsp:cNvPr id="0" name=""/>
        <dsp:cNvSpPr/>
      </dsp:nvSpPr>
      <dsp:spPr>
        <a:xfrm>
          <a:off x="344" y="2815987"/>
          <a:ext cx="2260639" cy="136028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Other Specialist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6748" y="2882391"/>
        <a:ext cx="2127831" cy="1227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5927CF0-E2AD-FC4E-BB17-BB9240AA6C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31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6612B5-9B60-5541-BF6A-AF3C2FFE7B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D8AC-0827-4AB5-9B43-F6BBAC37DDF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612B5-9B60-5541-BF6A-AF3C2FFE7B6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feg: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60" y="1325562"/>
            <a:ext cx="6919540" cy="3492674"/>
          </a:xfrm>
        </p:spPr>
        <p:txBody>
          <a:bodyPr anchor="ctr"/>
          <a:lstStyle>
            <a:lvl1pPr algn="l">
              <a:lnSpc>
                <a:spcPts val="6700"/>
              </a:lnSpc>
              <a:tabLst/>
              <a:defRPr sz="6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60" y="4818236"/>
            <a:ext cx="6919540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5749132"/>
            <a:ext cx="4430712" cy="264318"/>
          </a:xfrm>
        </p:spPr>
        <p:txBody>
          <a:bodyPr/>
          <a:lstStyle>
            <a:lvl1pPr marL="0" indent="0" algn="l">
              <a:buFontTx/>
              <a:buNone/>
              <a:defRPr sz="13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l">
              <a:buFontTx/>
              <a:buNone/>
              <a:defRPr sz="13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3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3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College of [College Name Here]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feg: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19213"/>
            <a:ext cx="6948115" cy="2979737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0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31422"/>
            <a:ext cx="6948115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38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pfeg: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19213"/>
            <a:ext cx="6948115" cy="2979737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31422"/>
            <a:ext cx="6948115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D8C22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pfeg: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19213"/>
            <a:ext cx="6948115" cy="2979737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31422"/>
            <a:ext cx="6948115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E2782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4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7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86AD01-683F-491F-BACC-F9A592C9B49A}" type="datetimeFigureOut">
              <a:rPr lang="en-US" smtClean="0"/>
              <a:pPr/>
              <a:t>9/30/2014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AA51-4F3A-4D66-BD00-5CDE0D46EA3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feg: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60" y="1325562"/>
            <a:ext cx="6919540" cy="3492674"/>
          </a:xfrm>
        </p:spPr>
        <p:txBody>
          <a:bodyPr anchor="ctr"/>
          <a:lstStyle>
            <a:lvl1pPr algn="l">
              <a:lnSpc>
                <a:spcPts val="6700"/>
              </a:lnSpc>
              <a:tabLst/>
              <a:defRPr sz="6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60" y="4818236"/>
            <a:ext cx="6919540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5749132"/>
            <a:ext cx="4430712" cy="264318"/>
          </a:xfrm>
        </p:spPr>
        <p:txBody>
          <a:bodyPr/>
          <a:lstStyle>
            <a:lvl1pPr marL="0" indent="0" algn="l">
              <a:buFontTx/>
              <a:buNone/>
              <a:defRPr sz="13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l">
              <a:buFontTx/>
              <a:buNone/>
              <a:defRPr sz="13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3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3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College of [College Name Here]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1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feg: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60" y="1325562"/>
            <a:ext cx="6919540" cy="3492674"/>
          </a:xfrm>
        </p:spPr>
        <p:txBody>
          <a:bodyPr anchor="ctr"/>
          <a:lstStyle>
            <a:lvl1pPr algn="l">
              <a:lnSpc>
                <a:spcPts val="6700"/>
              </a:lnSpc>
              <a:tabLst/>
              <a:defRPr sz="6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60" y="4818236"/>
            <a:ext cx="6919540" cy="360040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5749132"/>
            <a:ext cx="4430712" cy="264318"/>
          </a:xfrm>
        </p:spPr>
        <p:txBody>
          <a:bodyPr/>
          <a:lstStyle>
            <a:lvl1pPr marL="0" indent="0" algn="l">
              <a:buFontTx/>
              <a:buNone/>
              <a:defRPr sz="13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l">
              <a:buFontTx/>
              <a:buNone/>
              <a:defRPr sz="13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3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3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College of [College Name Here]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feg: Section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811000" y="-11938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188" y="1325563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11188" y="5149850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25563"/>
            <a:ext cx="6948486" cy="3824287"/>
          </a:xfrm>
        </p:spPr>
        <p:txBody>
          <a:bodyPr anchor="ctr"/>
          <a:lstStyle>
            <a:lvl1pPr algn="l">
              <a:lnSpc>
                <a:spcPts val="6500"/>
              </a:lnSpc>
              <a:defRPr sz="6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62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feg: Section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811000" y="-11938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188" y="1325563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11188" y="5149850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25563"/>
            <a:ext cx="6948486" cy="3824287"/>
          </a:xfrm>
        </p:spPr>
        <p:txBody>
          <a:bodyPr anchor="ctr"/>
          <a:lstStyle>
            <a:lvl1pPr algn="l">
              <a:lnSpc>
                <a:spcPts val="6500"/>
              </a:lnSpc>
              <a:defRPr sz="6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1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feg: Section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811000" y="-11938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188" y="1325563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11188" y="5149850"/>
            <a:ext cx="694848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25563"/>
            <a:ext cx="6948486" cy="3824287"/>
          </a:xfrm>
        </p:spPr>
        <p:txBody>
          <a:bodyPr anchor="ctr"/>
          <a:lstStyle>
            <a:lvl1pPr algn="l">
              <a:lnSpc>
                <a:spcPts val="6500"/>
              </a:lnSpc>
              <a:defRPr sz="6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8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353741"/>
            <a:ext cx="6948486" cy="1080120"/>
          </a:xfrm>
        </p:spPr>
        <p:txBody>
          <a:bodyPr anchor="b"/>
          <a:lstStyle>
            <a:lvl1pPr algn="l">
              <a:lnSpc>
                <a:spcPts val="4400"/>
              </a:lnSpc>
              <a:defRPr sz="43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41500"/>
            <a:ext cx="6948487" cy="4176464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53741"/>
            <a:ext cx="6948488" cy="1080120"/>
          </a:xfrm>
        </p:spPr>
        <p:txBody>
          <a:bodyPr anchor="b"/>
          <a:lstStyle>
            <a:lvl1pPr algn="l">
              <a:lnSpc>
                <a:spcPts val="4400"/>
              </a:lnSpc>
              <a:defRPr sz="43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6" y="1641500"/>
            <a:ext cx="6948489" cy="4176464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8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feg: 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53741"/>
            <a:ext cx="6948488" cy="1080120"/>
          </a:xfrm>
        </p:spPr>
        <p:txBody>
          <a:bodyPr anchor="b"/>
          <a:lstStyle>
            <a:lvl1pPr algn="l">
              <a:lnSpc>
                <a:spcPts val="4400"/>
              </a:lnSpc>
              <a:defRPr sz="43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6" y="1641500"/>
            <a:ext cx="6948489" cy="4176464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850" y="1301750"/>
            <a:ext cx="227013" cy="4608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7041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51500" y="6092825"/>
            <a:ext cx="173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092825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4EBEC94-7322-BF4F-A46B-947EFC758C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mingham.ac.uk/internship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.bham.ac.uk/pgr" TargetMode="External"/><Relationship Id="rId2" Type="http://schemas.openxmlformats.org/officeDocument/2006/relationships/hyperlink" Target="http://www.intranet.birmingham.ac.uk/careers/event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nkd.in/WvUvJ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i.bham.ac.uk/" TargetMode="External"/><Relationship Id="rId5" Type="http://schemas.openxmlformats.org/officeDocument/2006/relationships/hyperlink" Target="mailto:ei@contacts.bham.ac.uk" TargetMode="External"/><Relationship Id="rId4" Type="http://schemas.openxmlformats.org/officeDocument/2006/relationships/hyperlink" Target="http://www.intranet.birmingham.ac.uk/e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CAREERS NETWORK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Arial" charset="0"/>
              </a:rPr>
              <a:t>Postgraduate  Researcher Welcome 2014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288" y="5484813"/>
            <a:ext cx="4430712" cy="828901"/>
          </a:xfrm>
        </p:spPr>
        <p:txBody>
          <a:bodyPr/>
          <a:lstStyle/>
          <a:p>
            <a:r>
              <a:rPr lang="en-US" sz="1400" dirty="0" smtClean="0"/>
              <a:t>Jayne Sharples, Postgraduate Careers Consultant</a:t>
            </a:r>
          </a:p>
          <a:p>
            <a:r>
              <a:rPr lang="en-US" sz="1400" dirty="0" smtClean="0"/>
              <a:t>Debbie White, Events and Projects Manager</a:t>
            </a:r>
          </a:p>
          <a:p>
            <a:r>
              <a:rPr lang="en-US" sz="1400" dirty="0" smtClean="0"/>
              <a:t>Chris </a:t>
            </a:r>
            <a:r>
              <a:rPr lang="en-US" sz="1400" dirty="0" err="1" smtClean="0"/>
              <a:t>Meah</a:t>
            </a:r>
            <a:r>
              <a:rPr lang="en-US" sz="1400" dirty="0" smtClean="0"/>
              <a:t>, PhD, Computer Science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Study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 </a:t>
            </a:r>
            <a:r>
              <a:rPr lang="en-US" dirty="0" err="1" smtClean="0"/>
              <a:t>Meah</a:t>
            </a:r>
            <a:r>
              <a:rPr lang="en-US" dirty="0" smtClean="0"/>
              <a:t> -PhD </a:t>
            </a:r>
            <a:r>
              <a:rPr lang="en-US" dirty="0"/>
              <a:t>Computer Science</a:t>
            </a:r>
            <a:br>
              <a:rPr lang="en-US" dirty="0"/>
            </a:b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93" y="1539724"/>
            <a:ext cx="5754255" cy="45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10795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“</a:t>
            </a:r>
            <a:r>
              <a:rPr lang="en-US" b="1" dirty="0" smtClean="0">
                <a:latin typeface="Arial" charset="0"/>
              </a:rPr>
              <a:t>Careers Connect</a:t>
            </a:r>
            <a:r>
              <a:rPr lang="en-US" dirty="0" smtClean="0">
                <a:latin typeface="Arial" charset="0"/>
              </a:rPr>
              <a:t>” – opportunities database</a:t>
            </a:r>
            <a:endParaRPr lang="en-US" dirty="0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95965" y="4959925"/>
            <a:ext cx="1006763" cy="256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613461">
            <a:off x="2157407" y="4335714"/>
            <a:ext cx="1154776" cy="8640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sx="35000" sy="3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996239"/>
            <a:ext cx="3398982" cy="134479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1600" dirty="0" smtClean="0">
                <a:solidFill>
                  <a:srgbClr val="0736B9"/>
                </a:solidFill>
                <a:latin typeface="Arial" charset="0"/>
                <a:hlinkClick r:id="rId3"/>
              </a:rPr>
              <a:t>www.birmingham.ac.uk/internships</a:t>
            </a:r>
            <a:r>
              <a:rPr lang="en-US" sz="1600" dirty="0" smtClean="0">
                <a:solidFill>
                  <a:srgbClr val="0736B9"/>
                </a:solidFill>
                <a:latin typeface="Arial" charset="0"/>
              </a:rPr>
              <a:t> </a:t>
            </a:r>
            <a:endParaRPr lang="en-US" sz="1600" dirty="0">
              <a:solidFill>
                <a:srgbClr val="0736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188" y="354013"/>
            <a:ext cx="6948487" cy="10795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International Careers Support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611188" y="1654175"/>
            <a:ext cx="7826375" cy="4164013"/>
          </a:xfrm>
        </p:spPr>
        <p:txBody>
          <a:bodyPr/>
          <a:lstStyle/>
          <a:p>
            <a:endParaRPr lang="en-GB" sz="26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Enhanced service for International Students – led by Ellen O’Brien, International Careers Adviser</a:t>
            </a:r>
          </a:p>
          <a:p>
            <a:endParaRPr lang="en-GB" sz="26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To create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Knowledgeable and confident global workforce 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UK and International Labour Market Information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Cultural understanding of the global work place</a:t>
            </a:r>
          </a:p>
          <a:p>
            <a:endParaRPr lang="en-GB" sz="26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188" y="354013"/>
            <a:ext cx="7961312" cy="10795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International Workshops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611188" y="1889125"/>
            <a:ext cx="7961312" cy="3929063"/>
          </a:xfrm>
        </p:spPr>
        <p:txBody>
          <a:bodyPr/>
          <a:lstStyle/>
          <a:p>
            <a:r>
              <a:rPr lang="en-GB" sz="320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How to start job hunting</a:t>
            </a:r>
          </a:p>
          <a:p>
            <a:r>
              <a:rPr lang="en-GB" sz="320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Preparing for interviews</a:t>
            </a:r>
          </a:p>
          <a:p>
            <a:r>
              <a:rPr lang="en-GB" sz="320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Assessment Centre/ Psychometric testing preparation</a:t>
            </a:r>
          </a:p>
          <a:p>
            <a:r>
              <a:rPr lang="en-GB" sz="320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Enterprise</a:t>
            </a:r>
          </a:p>
          <a:p>
            <a:r>
              <a:rPr lang="en-GB" sz="320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 latest global graduate opportunities</a:t>
            </a:r>
          </a:p>
          <a:p>
            <a:endParaRPr lang="en-GB" sz="3200" smtClean="0">
              <a:solidFill>
                <a:schemeClr val="tx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16000"/>
            <a:ext cx="8169955" cy="4412343"/>
          </a:xfrm>
        </p:spPr>
        <p:txBody>
          <a:bodyPr/>
          <a:lstStyle/>
          <a:p>
            <a:pPr>
              <a:buNone/>
            </a:pPr>
            <a:endParaRPr lang="en-GB" sz="28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hlinkClick r:id="rId2"/>
              </a:rPr>
              <a:t>www.intranet.birmingham.ac.uk/careers/events</a:t>
            </a:r>
            <a:endParaRPr lang="en-GB" sz="2400" dirty="0" smtClean="0"/>
          </a:p>
          <a:p>
            <a:pPr>
              <a:buFont typeface="Wingdings" pitchFamily="2" charset="2"/>
              <a:buChar char="q"/>
            </a:pPr>
            <a:endParaRPr lang="en-GB" sz="24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 err="1" smtClean="0">
                <a:hlinkClick r:id="rId3"/>
              </a:rPr>
              <a:t>www.intranet.birmingham.ac.uk/careers/pgr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@</a:t>
            </a:r>
            <a:r>
              <a:rPr lang="en-GB" sz="2400" dirty="0" err="1" smtClean="0"/>
              <a:t>CareersPG</a:t>
            </a:r>
            <a:endParaRPr lang="en-GB" sz="2400" dirty="0" smtClean="0"/>
          </a:p>
          <a:p>
            <a:pPr>
              <a:buFont typeface="Wingdings" pitchFamily="2" charset="2"/>
              <a:buChar char="q"/>
            </a:pPr>
            <a:endParaRPr lang="en-GB" sz="24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Join our LinkedIn Group - </a:t>
            </a:r>
            <a:r>
              <a:rPr lang="en-GB" sz="2400" dirty="0" smtClean="0">
                <a:hlinkClick r:id="rId4"/>
              </a:rPr>
              <a:t>http://linkd.in/WvUvJ5</a:t>
            </a:r>
            <a:endParaRPr lang="en-GB" sz="2400" dirty="0" smtClean="0"/>
          </a:p>
          <a:p>
            <a:pPr>
              <a:buFont typeface="Wingdings" pitchFamily="2" charset="2"/>
              <a:buChar char="q"/>
            </a:pPr>
            <a:endParaRPr lang="en-GB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Networking Activity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1188" y="354013"/>
            <a:ext cx="8366557" cy="10795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cs typeface="Arial" charset="0"/>
              </a:rPr>
              <a:t>Case Study – UK Experience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7927" y="1634849"/>
            <a:ext cx="8756073" cy="3850843"/>
          </a:xfrm>
        </p:spPr>
        <p:txBody>
          <a:bodyPr/>
          <a:lstStyle/>
          <a:p>
            <a:pPr>
              <a:buNone/>
            </a:pPr>
            <a:r>
              <a:rPr lang="en-GB" sz="2400" b="1" dirty="0" err="1" smtClean="0"/>
              <a:t>Mehran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Eskandari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Torbaghan</a:t>
            </a:r>
            <a:endParaRPr lang="en-GB" sz="2400" b="1" dirty="0" smtClean="0"/>
          </a:p>
          <a:p>
            <a:pPr lvl="0">
              <a:buNone/>
            </a:pPr>
            <a:endParaRPr lang="en-US" sz="1600" dirty="0" smtClean="0"/>
          </a:p>
          <a:p>
            <a:r>
              <a:rPr lang="en-GB" sz="1600" b="1" dirty="0" smtClean="0"/>
              <a:t>Job Title:</a:t>
            </a:r>
            <a:r>
              <a:rPr lang="en-GB" sz="1600" dirty="0" smtClean="0"/>
              <a:t> Analyst. Project; Highways Agency asset management Atkins</a:t>
            </a:r>
          </a:p>
          <a:p>
            <a:endParaRPr lang="en-GB" sz="1600" dirty="0" smtClean="0"/>
          </a:p>
          <a:p>
            <a:r>
              <a:rPr lang="en-GB" sz="1600" dirty="0" smtClean="0"/>
              <a:t>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year PhD, wanted “</a:t>
            </a:r>
            <a:r>
              <a:rPr lang="en-GB" sz="1600" i="1" dirty="0" smtClean="0"/>
              <a:t>work experiences in my field (Civil Eng) to enhance my workability skills and my business awareness as well as doing some networking for my future career as I want to find a job here in the UK after my graduation.</a:t>
            </a:r>
            <a:r>
              <a:rPr lang="en-GB" sz="1600" dirty="0" smtClean="0"/>
              <a:t>”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Tier4 student visa, permitting 20 hours per week work</a:t>
            </a:r>
          </a:p>
          <a:p>
            <a:endParaRPr lang="en-GB" sz="1600" dirty="0" smtClean="0"/>
          </a:p>
          <a:p>
            <a:r>
              <a:rPr lang="en-GB" sz="1600" dirty="0" smtClean="0"/>
              <a:t>Atkins are a registered sponsor and their HR is well aware of visa issues </a:t>
            </a:r>
          </a:p>
          <a:p>
            <a:endParaRPr lang="en-GB" sz="1600" dirty="0" smtClean="0"/>
          </a:p>
          <a:p>
            <a:r>
              <a:rPr lang="en-GB" sz="1600" dirty="0" smtClean="0"/>
              <a:t>CV checked by CN and consulted CN during the application process 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Top tip: make a plan for your future career based on what you want to do after you study</a:t>
            </a:r>
            <a:endParaRPr lang="en-US" sz="1600" dirty="0"/>
          </a:p>
        </p:txBody>
      </p:sp>
      <p:pic>
        <p:nvPicPr>
          <p:cNvPr id="1026" name="Picture 2" descr="Mehran Eskandari Torbag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074" y="1570198"/>
            <a:ext cx="1366982" cy="136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1188" y="354013"/>
            <a:ext cx="8495868" cy="10795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cs typeface="Arial" charset="0"/>
              </a:rPr>
              <a:t>PG work experience case study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7927" y="1634849"/>
            <a:ext cx="8756073" cy="4615826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Rebecca Isaacs–Teaching Fellow in US History</a:t>
            </a:r>
          </a:p>
          <a:p>
            <a:pPr lvl="0">
              <a:buNone/>
            </a:pPr>
            <a:endParaRPr lang="en-US" sz="1600" dirty="0" smtClean="0"/>
          </a:p>
          <a:p>
            <a:r>
              <a:rPr lang="en-GB" sz="1600" b="1" dirty="0" smtClean="0"/>
              <a:t>Job Titles: </a:t>
            </a:r>
            <a:r>
              <a:rPr lang="en-GB" sz="1600" dirty="0" smtClean="0"/>
              <a:t>Teaching Associate in US History; CV Advisor for Careers 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Network; Assistant to Jayne </a:t>
            </a:r>
            <a:r>
              <a:rPr lang="en-GB" sz="1600" dirty="0" err="1" smtClean="0"/>
              <a:t>Sharples</a:t>
            </a:r>
            <a:r>
              <a:rPr lang="en-GB" sz="1600" dirty="0" smtClean="0"/>
              <a:t>; PGTA for the </a:t>
            </a:r>
            <a:r>
              <a:rPr lang="en-GB" sz="1600" dirty="0" err="1" smtClean="0"/>
              <a:t>UoB</a:t>
            </a:r>
            <a:r>
              <a:rPr lang="en-GB" sz="1600" dirty="0" smtClean="0"/>
              <a:t> Graduate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School; Several others.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sz="1600" dirty="0" smtClean="0"/>
              <a:t>Key duties: Teaching second year American History Courses; Offering CV advice; planning, delivering and evaluating Careers Network courses; delivering postgraduate skills courses.</a:t>
            </a:r>
          </a:p>
          <a:p>
            <a:endParaRPr lang="en-GB" sz="900" dirty="0" smtClean="0"/>
          </a:p>
          <a:p>
            <a:r>
              <a:rPr lang="en-GB" sz="1600" dirty="0" smtClean="0"/>
              <a:t>How sourced: Networking; </a:t>
            </a:r>
            <a:r>
              <a:rPr lang="en-GB" sz="1600" dirty="0" err="1" smtClean="0"/>
              <a:t>Worklink</a:t>
            </a:r>
            <a:r>
              <a:rPr lang="en-GB" sz="1600" dirty="0" smtClean="0"/>
              <a:t>; </a:t>
            </a:r>
            <a:r>
              <a:rPr lang="en-GB" sz="1600" dirty="0" err="1" smtClean="0"/>
              <a:t>JobZone</a:t>
            </a:r>
            <a:r>
              <a:rPr lang="en-GB" sz="1600" dirty="0" smtClean="0"/>
              <a:t>.</a:t>
            </a:r>
          </a:p>
          <a:p>
            <a:endParaRPr lang="en-GB" sz="900" dirty="0" smtClean="0"/>
          </a:p>
          <a:p>
            <a:r>
              <a:rPr lang="en-GB" sz="1600" dirty="0" smtClean="0"/>
              <a:t>Top tips: Meet as many people as you can across the University</a:t>
            </a:r>
            <a:r>
              <a:rPr lang="en-GB" sz="1600" smtClean="0"/>
              <a:t>; Be </a:t>
            </a:r>
            <a:r>
              <a:rPr lang="en-GB" sz="1600" dirty="0" smtClean="0"/>
              <a:t>clear about your goals - what you want to gain from your work experience and where you hope it will lead; identify opportunities or, where they don’t exist, make your own</a:t>
            </a:r>
            <a:r>
              <a:rPr lang="en-GB" sz="1600" smtClean="0"/>
              <a:t>; Be </a:t>
            </a:r>
            <a:r>
              <a:rPr lang="en-GB" sz="1600" dirty="0" smtClean="0"/>
              <a:t>prepared and be proactive.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439" y="1570198"/>
            <a:ext cx="1723617" cy="1705266"/>
          </a:xfrm>
          <a:prstGeom prst="rect">
            <a:avLst/>
          </a:prstGeom>
          <a:noFill/>
        </p:spPr>
      </p:pic>
      <p:sp>
        <p:nvSpPr>
          <p:cNvPr id="2" name="AutoShape 2" descr="Rebecca Isaa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1188" y="354013"/>
            <a:ext cx="7961312" cy="10795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Today’s presentation</a:t>
            </a:r>
            <a:endParaRPr lang="en-US" sz="4000" dirty="0" smtClean="0">
              <a:solidFill>
                <a:schemeClr val="tx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611188" y="1820863"/>
            <a:ext cx="7961312" cy="3997325"/>
          </a:xfrm>
        </p:spPr>
        <p:txBody>
          <a:bodyPr/>
          <a:lstStyle/>
          <a:p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Introduction to Careers Network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Why think about longer term career plans at this early stage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PhD case study </a:t>
            </a:r>
          </a:p>
          <a:p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Networking in action – a key skill for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5035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Careers Support available to Postgraduates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497851"/>
              </p:ext>
            </p:extLst>
          </p:nvPr>
        </p:nvGraphicFramePr>
        <p:xfrm>
          <a:off x="611188" y="1641475"/>
          <a:ext cx="7879669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17" y="561379"/>
            <a:ext cx="8169954" cy="1398049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 effective career strategy – why start now? 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41500"/>
            <a:ext cx="8169955" cy="4176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800" dirty="0" smtClean="0"/>
              <a:t>Be strategic - Choose extra activities and skill development in line with your career aims – </a:t>
            </a:r>
            <a:r>
              <a:rPr lang="en-GB" sz="2800" b="1" dirty="0" smtClean="0"/>
              <a:t>Vitae Researcher Development Framework</a:t>
            </a:r>
          </a:p>
          <a:p>
            <a:pPr>
              <a:buFont typeface="Wingdings" pitchFamily="2" charset="2"/>
              <a:buChar char="q"/>
            </a:pPr>
            <a:endParaRPr lang="en-GB" sz="2800" b="1" dirty="0"/>
          </a:p>
          <a:p>
            <a:pPr>
              <a:buFont typeface="Wingdings" pitchFamily="2" charset="2"/>
              <a:buChar char="q"/>
            </a:pPr>
            <a:r>
              <a:rPr lang="en-GB" sz="2800" dirty="0"/>
              <a:t>Many researchers report that  they valued taking part in training and activities in their first year/ good to get </a:t>
            </a:r>
            <a:r>
              <a:rPr lang="en-GB" sz="2800" dirty="0" smtClean="0"/>
              <a:t>involved</a:t>
            </a:r>
          </a:p>
          <a:p>
            <a:pPr>
              <a:buFont typeface="Wingdings" pitchFamily="2" charset="2"/>
              <a:buChar char="q"/>
            </a:pPr>
            <a:endParaRPr lang="en-GB" sz="2800" dirty="0"/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Develop a rounded skill set beyond the Thesis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41500"/>
            <a:ext cx="8169955" cy="4176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800" dirty="0" smtClean="0"/>
              <a:t>Your PhD will be of greater value if you develop the wider skill set employers are looking for – for careers in academia and in other sectors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Keep your CV up-to-date as you develop skills and experience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Network and build contacts – on and off campus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Take advantage of training courses – Talent Pool, PESS and Leading Academics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your employability skill 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6063" y="0"/>
            <a:ext cx="8389937" cy="1296988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Postgraduate Workshops </a:t>
            </a:r>
            <a:br>
              <a:rPr lang="en-US" altLang="en-US" sz="4000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4000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Autumn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062551"/>
              </p:ext>
            </p:extLst>
          </p:nvPr>
        </p:nvGraphicFramePr>
        <p:xfrm>
          <a:off x="204788" y="1614488"/>
          <a:ext cx="8709025" cy="333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789"/>
                <a:gridCol w="2882236"/>
              </a:tblGrid>
              <a:tr h="40534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Workshop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CV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Writing – update your CV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October  15.00 – 16.30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Work Experience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for Postgraduate – what, where, how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22 October 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14.00 – 15.30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Interview skills – prepare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to approach job interviews with confidence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12 November 15.00 – 16.30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Postgraduate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careers networking event with employer speaker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27 November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13.00 – 15.00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</a:tbl>
          </a:graphicData>
        </a:graphic>
      </p:graphicFrame>
      <p:sp>
        <p:nvSpPr>
          <p:cNvPr id="19482" name="TextBox 4"/>
          <p:cNvSpPr txBox="1">
            <a:spLocks noChangeArrowheads="1"/>
          </p:cNvSpPr>
          <p:nvPr/>
        </p:nvSpPr>
        <p:spPr bwMode="auto">
          <a:xfrm>
            <a:off x="246063" y="5505450"/>
            <a:ext cx="8709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Sign up via Careers Connect</a:t>
            </a:r>
            <a:endParaRPr lang="en-US" altLang="en-US" sz="1800" b="1" i="1"/>
          </a:p>
        </p:txBody>
      </p:sp>
    </p:spTree>
    <p:extLst>
      <p:ext uri="{BB962C8B-B14F-4D97-AF65-F5344CB8AC3E}">
        <p14:creationId xmlns:p14="http://schemas.microsoft.com/office/powerpoint/2010/main" val="40068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 Gym Artwork.jpg"/>
          <p:cNvPicPr>
            <a:picLocks noChangeAspect="1"/>
          </p:cNvPicPr>
          <p:nvPr/>
        </p:nvPicPr>
        <p:blipFill>
          <a:blip r:embed="rId3" cstate="print"/>
          <a:srcRect l="28125" t="4699" r="45312" b="55524"/>
          <a:stretch>
            <a:fillRect/>
          </a:stretch>
        </p:blipFill>
        <p:spPr>
          <a:xfrm>
            <a:off x="6000760" y="-642966"/>
            <a:ext cx="3571900" cy="3782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000108"/>
            <a:ext cx="78914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Entrepreneurship and  Innovation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000" dirty="0" smtClean="0"/>
          </a:p>
          <a:p>
            <a:r>
              <a:rPr lang="en-GB" sz="2000" dirty="0" smtClean="0"/>
              <a:t>Coaching and mentoring and access to professional networks</a:t>
            </a:r>
          </a:p>
          <a:p>
            <a:r>
              <a:rPr lang="en-GB" sz="2000" dirty="0" smtClean="0"/>
              <a:t>Courses for Postgraduates such as:</a:t>
            </a:r>
          </a:p>
          <a:p>
            <a:endParaRPr lang="en-GB" sz="2000" dirty="0" smtClean="0"/>
          </a:p>
          <a:p>
            <a:pPr lvl="1"/>
            <a:r>
              <a:rPr lang="en-GB" sz="2000" dirty="0" smtClean="0"/>
              <a:t>	  - Talent Pool </a:t>
            </a:r>
          </a:p>
          <a:p>
            <a:pPr lvl="1"/>
            <a:r>
              <a:rPr lang="en-GB" sz="2000" dirty="0" smtClean="0"/>
              <a:t>        - Postgraduate Enterprise Summer School</a:t>
            </a:r>
          </a:p>
          <a:p>
            <a:pPr lvl="1"/>
            <a:r>
              <a:rPr lang="en-GB" sz="2000" dirty="0" smtClean="0"/>
              <a:t>        - Leading Academics - </a:t>
            </a:r>
            <a:r>
              <a:rPr lang="en-GB" sz="2000" dirty="0" err="1" smtClean="0">
                <a:hlinkClick r:id="rId4"/>
              </a:rPr>
              <a:t>www.intranet.birmingham.ac.uk/ei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000" dirty="0" smtClean="0"/>
          </a:p>
          <a:p>
            <a:endParaRPr lang="en-GB" sz="200" b="1" dirty="0" smtClean="0"/>
          </a:p>
          <a:p>
            <a:r>
              <a:rPr lang="en-GB" sz="2000" b="1" dirty="0" smtClean="0"/>
              <a:t>Tel: 0121 414 8775</a:t>
            </a:r>
          </a:p>
          <a:p>
            <a:r>
              <a:rPr lang="en-GB" sz="2000" b="1" dirty="0" smtClean="0"/>
              <a:t>Email: </a:t>
            </a:r>
            <a:r>
              <a:rPr lang="en-GB" sz="2000" b="1" dirty="0" smtClean="0">
                <a:hlinkClick r:id="rId5"/>
              </a:rPr>
              <a:t>ei@contacts.bham.ac.uk</a:t>
            </a:r>
            <a:endParaRPr lang="en-GB" sz="2000" b="1" dirty="0" smtClean="0"/>
          </a:p>
          <a:p>
            <a:r>
              <a:rPr lang="en-GB" sz="2000" b="1" dirty="0" smtClean="0"/>
              <a:t>Web: </a:t>
            </a:r>
            <a:r>
              <a:rPr lang="en-GB" sz="2000" b="1" dirty="0" smtClean="0">
                <a:hlinkClick r:id="rId6"/>
              </a:rPr>
              <a:t>www.ei.bham.ac.uk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463946"/>
              </p:ext>
            </p:extLst>
          </p:nvPr>
        </p:nvGraphicFramePr>
        <p:xfrm>
          <a:off x="204788" y="1694540"/>
          <a:ext cx="8709025" cy="415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789"/>
                <a:gridCol w="2882236"/>
              </a:tblGrid>
              <a:tr h="40534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Workshop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your own work experience </a:t>
                      </a:r>
                    </a:p>
                    <a:p>
                      <a:r>
                        <a:rPr lang="en-GB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(part of Autumn Action Week)</a:t>
                      </a: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October 13:00 – 14:00</a:t>
                      </a: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world with an idea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(after Autumn Action Week)</a:t>
                      </a:r>
                      <a:endParaRPr lang="en-GB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29 October 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13.00 – 14.00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Brain for Business - How to create and develop winning ideas with Mike Bandar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4 November (time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tbc)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Idea Accelerator - Transform your idea into a viable business with Mike Bandar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11 November (time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tbc)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  <a:tr h="731730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to start your own business - Weekend Pizza Start up 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&amp; 15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November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(All day)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45" marR="91445" marT="45744" marB="45744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4787" y="348121"/>
            <a:ext cx="6558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Entrepreneurship &amp; Innovation Workshops </a:t>
            </a:r>
            <a:r>
              <a:rPr lang="en-US" altLang="en-US" sz="2400" b="1" dirty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b="1" dirty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en-US" sz="2400" b="1" dirty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Autumn 2014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1159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83209"/>
            <a:ext cx="8169955" cy="462890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Leading Academics – Inspirational speaker series – June 2015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Are you a doctoral researcher interested in developing your leadership potential either in academia or outside? 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This series will give you the opportunity to engage with guest speakers on how they have made it to the top, the issues they face and have overcome. </a:t>
            </a:r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r>
              <a:rPr lang="en-GB" sz="1600" b="1" dirty="0" smtClean="0"/>
              <a:t>Talent </a:t>
            </a:r>
            <a:r>
              <a:rPr lang="en-GB" sz="1600" b="1" dirty="0"/>
              <a:t>Pool – Enterprise Skills </a:t>
            </a:r>
            <a:r>
              <a:rPr lang="en-GB" sz="1600" b="1" dirty="0" smtClean="0"/>
              <a:t>Training – January and May/June</a:t>
            </a:r>
            <a:endParaRPr lang="en-GB" sz="1600" b="1" dirty="0"/>
          </a:p>
          <a:p>
            <a:endParaRPr lang="en-GB" sz="100" dirty="0"/>
          </a:p>
          <a:p>
            <a:pPr marL="0" indent="0">
              <a:buNone/>
            </a:pPr>
            <a:endParaRPr lang="en-GB" sz="500" b="1" dirty="0" smtClean="0"/>
          </a:p>
          <a:p>
            <a:pPr marL="0" indent="0">
              <a:buNone/>
            </a:pPr>
            <a:r>
              <a:rPr lang="en-GB" sz="1400" b="1" dirty="0" smtClean="0"/>
              <a:t>Introduction </a:t>
            </a:r>
            <a:r>
              <a:rPr lang="en-GB" sz="1400" b="1" dirty="0"/>
              <a:t>to Enterprise Skills (3 days) 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Learn crucial enterprise skills that can help you succeed  in whatever career.</a:t>
            </a:r>
          </a:p>
          <a:p>
            <a:endParaRPr lang="en-GB" sz="1000" dirty="0"/>
          </a:p>
          <a:p>
            <a:pPr marL="0" indent="0">
              <a:buNone/>
            </a:pPr>
            <a:r>
              <a:rPr lang="en-GB" sz="1400" b="1" dirty="0"/>
              <a:t>Advanced </a:t>
            </a:r>
            <a:r>
              <a:rPr lang="en-GB" sz="1400" dirty="0"/>
              <a:t>- </a:t>
            </a:r>
            <a:r>
              <a:rPr lang="en-GB" sz="1400" b="1" dirty="0"/>
              <a:t>Consultancy Skills</a:t>
            </a:r>
            <a:r>
              <a:rPr lang="en-GB" sz="1400" dirty="0"/>
              <a:t> (2 days) 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Here you will learn what skills that are needed to become a successful consultant. 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By undertaking a PhD you are gaining a specialism that means you can become ‘consultants’ in your specialist areas.</a:t>
            </a:r>
          </a:p>
          <a:p>
            <a:endParaRPr lang="en-GB" sz="1000" dirty="0"/>
          </a:p>
          <a:p>
            <a:pPr marL="0" indent="0">
              <a:buNone/>
            </a:pPr>
            <a:r>
              <a:rPr lang="en-GB" sz="1600" b="1" dirty="0"/>
              <a:t>The Postgraduate Enterprise Summer School (PESS)</a:t>
            </a:r>
            <a:r>
              <a:rPr lang="en-GB" sz="1600" dirty="0"/>
              <a:t> - </a:t>
            </a:r>
            <a:r>
              <a:rPr lang="en-GB" sz="1600" b="1" dirty="0"/>
              <a:t>July 2015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An intensive week-long programme provides a fantastic opportunity for top quality training alongside the opportunity to </a:t>
            </a:r>
            <a:r>
              <a:rPr lang="en-GB" sz="1400" dirty="0" smtClean="0">
                <a:solidFill>
                  <a:schemeClr val="accent6"/>
                </a:solidFill>
              </a:rPr>
              <a:t>work on </a:t>
            </a:r>
            <a:r>
              <a:rPr lang="en-GB" sz="1400" dirty="0">
                <a:solidFill>
                  <a:schemeClr val="accent6"/>
                </a:solidFill>
              </a:rPr>
              <a:t>real strategic issues </a:t>
            </a:r>
            <a:r>
              <a:rPr lang="en-GB" sz="1400" dirty="0" smtClean="0">
                <a:solidFill>
                  <a:schemeClr val="accent6"/>
                </a:solidFill>
              </a:rPr>
              <a:t>with a </a:t>
            </a:r>
            <a:r>
              <a:rPr lang="en-GB" sz="1400" dirty="0">
                <a:solidFill>
                  <a:schemeClr val="accent6"/>
                </a:solidFill>
              </a:rPr>
              <a:t>local </a:t>
            </a:r>
            <a:r>
              <a:rPr lang="en-GB" sz="1400" dirty="0" smtClean="0">
                <a:solidFill>
                  <a:schemeClr val="accent6"/>
                </a:solidFill>
              </a:rPr>
              <a:t>organisation…</a:t>
            </a:r>
          </a:p>
          <a:p>
            <a:pPr marL="0" indent="0">
              <a:buNone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9" y="165056"/>
            <a:ext cx="6948486" cy="1080120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 err="1" smtClean="0"/>
              <a:t>Programmes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heme/theme1.xml><?xml version="1.0" encoding="utf-8"?>
<a:theme xmlns:a="http://schemas.openxmlformats.org/drawingml/2006/main" name="Careers Network - PowerPoint (generic) Template 2 (high res)">
  <a:themeElements>
    <a:clrScheme name="Careers Network">
      <a:dk1>
        <a:srgbClr val="424242"/>
      </a:dk1>
      <a:lt1>
        <a:srgbClr val="FFFFFF"/>
      </a:lt1>
      <a:dk2>
        <a:srgbClr val="000000"/>
      </a:dk2>
      <a:lt2>
        <a:srgbClr val="D8D3C3"/>
      </a:lt2>
      <a:accent1>
        <a:srgbClr val="94CBE3"/>
      </a:accent1>
      <a:accent2>
        <a:srgbClr val="D8C22B"/>
      </a:accent2>
      <a:accent3>
        <a:srgbClr val="E27827"/>
      </a:accent3>
      <a:accent4>
        <a:srgbClr val="AD2B5B"/>
      </a:accent4>
      <a:accent5>
        <a:srgbClr val="944577"/>
      </a:accent5>
      <a:accent6>
        <a:srgbClr val="2D2D8A"/>
      </a:accent6>
      <a:hlink>
        <a:srgbClr val="007BC1"/>
      </a:hlink>
      <a:folHlink>
        <a:srgbClr val="6217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Careers Network - PowerPoint (generic) Template 2 (high res)</Template>
  <TotalTime>657</TotalTime>
  <Words>704</Words>
  <Application>Microsoft Office PowerPoint</Application>
  <PresentationFormat>On-screen Show (4:3)</PresentationFormat>
  <Paragraphs>149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Careers Network - PowerPoint (generic) Template 2 (high res)</vt:lpstr>
      <vt:lpstr>CAREERS NETWORK </vt:lpstr>
      <vt:lpstr>     Today’s presentation</vt:lpstr>
      <vt:lpstr>Careers Support available to Postgraduates</vt:lpstr>
      <vt:lpstr>   An effective career strategy – why start now?  </vt:lpstr>
      <vt:lpstr>Building your employability skill set</vt:lpstr>
      <vt:lpstr>Postgraduate Workshops  Autumn 2014</vt:lpstr>
      <vt:lpstr>PowerPoint Presentation</vt:lpstr>
      <vt:lpstr>PowerPoint Presentation</vt:lpstr>
      <vt:lpstr>Training Programmes</vt:lpstr>
      <vt:lpstr>   Case Study   Chris Meah -PhD Computer Science </vt:lpstr>
      <vt:lpstr>“Careers Connect” – opportunities database</vt:lpstr>
      <vt:lpstr>International Careers Support</vt:lpstr>
      <vt:lpstr>International Workshops</vt:lpstr>
      <vt:lpstr>Further information: </vt:lpstr>
      <vt:lpstr>   Networking Activity   </vt:lpstr>
      <vt:lpstr>Case Study – UK Experience</vt:lpstr>
      <vt:lpstr>PG work experience case study</vt:lpstr>
    </vt:vector>
  </TitlesOfParts>
  <Company>The 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one to three lines of copy</dc:title>
  <dc:creator>Jessica Holloway Swift</dc:creator>
  <cp:lastModifiedBy>James Bell</cp:lastModifiedBy>
  <cp:revision>61</cp:revision>
  <cp:lastPrinted>2014-09-01T10:42:15Z</cp:lastPrinted>
  <dcterms:created xsi:type="dcterms:W3CDTF">2012-08-10T08:01:21Z</dcterms:created>
  <dcterms:modified xsi:type="dcterms:W3CDTF">2014-09-30T12:09:52Z</dcterms:modified>
</cp:coreProperties>
</file>