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Hayes (Academic Registrar's Office)" userId="0fdaec6b-7b98-4011-932a-341f9e3a1a7b" providerId="ADAL" clId="{59448B60-2BCB-415E-BD5B-38099C424E49}"/>
    <pc:docChg chg="modSld">
      <pc:chgData name="Jennifer Hayes (Academic Registrar's Office)" userId="0fdaec6b-7b98-4011-932a-341f9e3a1a7b" providerId="ADAL" clId="{59448B60-2BCB-415E-BD5B-38099C424E49}" dt="2025-02-25T09:20:14.658" v="2" actId="1076"/>
      <pc:docMkLst>
        <pc:docMk/>
      </pc:docMkLst>
      <pc:sldChg chg="modSp mod">
        <pc:chgData name="Jennifer Hayes (Academic Registrar's Office)" userId="0fdaec6b-7b98-4011-932a-341f9e3a1a7b" providerId="ADAL" clId="{59448B60-2BCB-415E-BD5B-38099C424E49}" dt="2025-02-25T09:20:14.658" v="2" actId="1076"/>
        <pc:sldMkLst>
          <pc:docMk/>
          <pc:sldMk cId="819092291" sldId="256"/>
        </pc:sldMkLst>
        <pc:spChg chg="mod">
          <ac:chgData name="Jennifer Hayes (Academic Registrar's Office)" userId="0fdaec6b-7b98-4011-932a-341f9e3a1a7b" providerId="ADAL" clId="{59448B60-2BCB-415E-BD5B-38099C424E49}" dt="2025-02-25T09:19:50.370" v="0" actId="113"/>
          <ac:spMkLst>
            <pc:docMk/>
            <pc:sldMk cId="819092291" sldId="256"/>
            <ac:spMk id="8" creationId="{4021A051-C6F1-2BA6-860B-5C3899F2FE0B}"/>
          </ac:spMkLst>
        </pc:spChg>
        <pc:cxnChg chg="mod">
          <ac:chgData name="Jennifer Hayes (Academic Registrar's Office)" userId="0fdaec6b-7b98-4011-932a-341f9e3a1a7b" providerId="ADAL" clId="{59448B60-2BCB-415E-BD5B-38099C424E49}" dt="2025-02-25T09:20:10.258" v="1" actId="14100"/>
          <ac:cxnSpMkLst>
            <pc:docMk/>
            <pc:sldMk cId="819092291" sldId="256"/>
            <ac:cxnSpMk id="37" creationId="{2BD37C1D-9084-5AAD-B341-BAB3C702E0C9}"/>
          </ac:cxnSpMkLst>
        </pc:cxnChg>
        <pc:cxnChg chg="mod">
          <ac:chgData name="Jennifer Hayes (Academic Registrar's Office)" userId="0fdaec6b-7b98-4011-932a-341f9e3a1a7b" providerId="ADAL" clId="{59448B60-2BCB-415E-BD5B-38099C424E49}" dt="2025-02-25T09:20:14.658" v="2" actId="1076"/>
          <ac:cxnSpMkLst>
            <pc:docMk/>
            <pc:sldMk cId="819092291" sldId="256"/>
            <ac:cxnSpMk id="47" creationId="{075D9B6D-CC0F-EF80-9A66-8F3DDF3264F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078B0-3369-0FA6-4B17-6BC50CD1F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09A84-5707-8FEB-B98B-46583918C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AFE7F-FAC2-576B-DDA1-F862C2D18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C19EC-20D9-DD57-0757-327ACB16D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9BD83-DA9D-CC0D-D007-55B3A245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8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D4904-04F6-51FF-9EA7-A0ECEF6B5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A0534-7FA1-407E-1161-8629BCA81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87394-2680-DB13-8633-818DB9815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FDE31-6CE6-222D-BE26-82BB89B7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A73C0-0068-33E9-CB03-F4A59447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00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C49077-A146-F79E-734A-3C52E1177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BC9D9-2B43-82AC-2C50-9C922B429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51C9E-96C8-063A-0B3C-A1F991040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A8AB4-F70A-3A49-0B8B-E13FDCF4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99C70-6C92-ED9D-BD45-DA7794EB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59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C4C10-71F5-17C1-FD25-7F7582D42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26376-8888-75A7-643E-9286AA98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70B47-B1E8-D136-A40E-2F188B3CB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0C92C-EBB3-7672-A3E2-AF4F6D03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F7608-D3A5-B12A-A022-B31E7DE2B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51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FCD3B-8E33-23C3-0252-E67B9F10B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8625C-85A8-3D1F-E15F-ADFE6A7B0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E91B0-CEB9-F27C-0B04-F069936EE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F95F8-EBCD-D951-3B99-9AE24943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69384-C50B-D66E-1D01-DDE6228C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5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3A55-77B6-B9C8-26E5-6CA67E29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0410C-05E8-AFA2-4CC2-C48375D5D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916DF-C383-7E29-180C-0A4DBD58C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54569-573A-4E99-1DE4-7EA535F6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07F4C-BD6F-2250-D721-59AE39672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AA411-7EFE-53B3-B9CE-1A830C5E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4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F33FF-5DCA-17F9-DC7A-5C85034F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D7FEF-F0CE-601E-6BE4-C0397EB43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134D20-A6CE-DFC2-09BC-ABF7102EB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FB9DD-9D5D-978E-6CD7-5C5A9B5982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DEF252-74B3-2911-4BB9-80514D2C5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9CB44E-5A13-03F4-1B66-68E363EC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383EE5-5D64-B657-A1CD-FCB838722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48964A-0EFF-966D-C6AB-F14A72A5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67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78335-3A9A-EEAE-B52E-6CA1F291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3DB2D1-A77E-11F1-DEC5-E85F4292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46139-4DB9-E507-08DA-A26B5BD2E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853537-4312-F6AD-4F32-1CBF2EBA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04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11B0A-1376-F3B4-A6C3-8E2BECD18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43261-DB03-5273-1AA3-7F935A6D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8DEE7-B4E5-18EB-EF4C-96ADAC7A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0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E72B3-9560-EFF5-506C-E2EC0A6F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03934-68E8-CC2F-2973-8DA482D2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D406E-4026-682D-5DE7-23B48E415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00F24-7E22-B8D3-3E89-27E61072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ABFC7-94A4-4E8D-3C88-E8576964D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4C82A-E99D-2FD1-5B3B-72A48AC5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07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62E3B-A486-8777-5278-768BB2D4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3E2BB-47A5-8130-12FF-F5099347D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690DE-0E62-47B2-3458-1497700A8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FEB63-F91B-C381-B63E-C8172CA4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52D34-6279-4BAA-0D42-DD3E2F85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98CB-9861-84E8-E970-31CEB6D11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39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30A35D-A8FF-2781-AD67-81ECDB13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59050-C71B-074B-53A2-6E13B8180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25672-905A-87AD-5AC8-F69B910FAB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B75E6F-DDEB-4D1D-8321-ADB6DE934988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B162B-162F-B184-C459-9C60044B5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9988C-BF11-D05D-CBAA-B33186E65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F2CA5A-9E1D-4080-A3AE-7BCF15AF2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28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7467D3-94A3-87FC-7975-BDC853537C76}"/>
              </a:ext>
            </a:extLst>
          </p:cNvPr>
          <p:cNvSpPr txBox="1"/>
          <p:nvPr/>
        </p:nvSpPr>
        <p:spPr>
          <a:xfrm>
            <a:off x="183331" y="197390"/>
            <a:ext cx="16205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Member of staff or student has concerns about possible child abuse or has a safeguarding concern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8F902C-80AA-FB61-7959-EC29D8AEEE9D}"/>
              </a:ext>
            </a:extLst>
          </p:cNvPr>
          <p:cNvSpPr txBox="1"/>
          <p:nvPr/>
        </p:nvSpPr>
        <p:spPr>
          <a:xfrm>
            <a:off x="1883120" y="910061"/>
            <a:ext cx="1620570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Is the concern about a child, young person, or adult at risk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A4E74-6C23-5ED2-9E35-EC789C71AA1C}"/>
              </a:ext>
            </a:extLst>
          </p:cNvPr>
          <p:cNvSpPr txBox="1"/>
          <p:nvPr/>
        </p:nvSpPr>
        <p:spPr>
          <a:xfrm>
            <a:off x="2897107" y="2976260"/>
            <a:ext cx="416459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1A051-C6F1-2BA6-860B-5C3899F2FE0B}"/>
              </a:ext>
            </a:extLst>
          </p:cNvPr>
          <p:cNvSpPr txBox="1"/>
          <p:nvPr/>
        </p:nvSpPr>
        <p:spPr>
          <a:xfrm>
            <a:off x="4443744" y="910061"/>
            <a:ext cx="1341421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A student (including under 18s) or adult at risk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8B7109-3433-7B0A-4255-CB9190897C42}"/>
              </a:ext>
            </a:extLst>
          </p:cNvPr>
          <p:cNvSpPr txBox="1"/>
          <p:nvPr/>
        </p:nvSpPr>
        <p:spPr>
          <a:xfrm>
            <a:off x="1883120" y="1969816"/>
            <a:ext cx="16205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Is the child perceived to be in immediate danger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2342D-142F-704D-4030-71FCD5496D2E}"/>
              </a:ext>
            </a:extLst>
          </p:cNvPr>
          <p:cNvSpPr txBox="1"/>
          <p:nvPr/>
        </p:nvSpPr>
        <p:spPr>
          <a:xfrm>
            <a:off x="2403694" y="1576565"/>
            <a:ext cx="57942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A child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9D2E0F-4A73-8DFD-6B67-4695619A991E}"/>
              </a:ext>
            </a:extLst>
          </p:cNvPr>
          <p:cNvSpPr txBox="1"/>
          <p:nvPr/>
        </p:nvSpPr>
        <p:spPr>
          <a:xfrm>
            <a:off x="183331" y="2015721"/>
            <a:ext cx="416459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A4FFCD-36B5-4362-92F6-1B82C211247A}"/>
              </a:ext>
            </a:extLst>
          </p:cNvPr>
          <p:cNvSpPr txBox="1"/>
          <p:nvPr/>
        </p:nvSpPr>
        <p:spPr>
          <a:xfrm>
            <a:off x="104113" y="2515096"/>
            <a:ext cx="177900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91440" marR="125730">
              <a:spcBef>
                <a:spcPts val="34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Notify Child Protection Officer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(CPO)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verbally</a:t>
            </a:r>
            <a:r>
              <a:rPr lang="en-US" sz="9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 concerns and follow up with Incident Report </a:t>
            </a:r>
            <a:r>
              <a:rPr lang="en-US" sz="9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5791B9-D23F-4121-F00F-469192647E1B}"/>
              </a:ext>
            </a:extLst>
          </p:cNvPr>
          <p:cNvSpPr txBox="1"/>
          <p:nvPr/>
        </p:nvSpPr>
        <p:spPr>
          <a:xfrm>
            <a:off x="96181" y="3232501"/>
            <a:ext cx="2464805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88900" marR="28575">
              <a:spcBef>
                <a:spcPts val="35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 (preferably in consultation with SCPO)</a:t>
            </a:r>
            <a:r>
              <a:rPr lang="en-US" sz="9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determines</a:t>
            </a:r>
            <a:r>
              <a:rPr lang="en-US" sz="9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whether</a:t>
            </a:r>
            <a:r>
              <a:rPr lang="en-US" sz="9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referral</a:t>
            </a:r>
            <a:r>
              <a:rPr lang="en-US" sz="9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 Children’s Services/Local Authority Designated Officer, or other relevant authority, is required.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F9519D-0D57-553E-0AA8-913332BE812F}"/>
              </a:ext>
            </a:extLst>
          </p:cNvPr>
          <p:cNvSpPr txBox="1"/>
          <p:nvPr/>
        </p:nvSpPr>
        <p:spPr>
          <a:xfrm>
            <a:off x="96180" y="4085258"/>
            <a:ext cx="2464805" cy="499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1440" marR="265430">
              <a:lnSpc>
                <a:spcPct val="98000"/>
              </a:lnSpc>
              <a:spcBef>
                <a:spcPts val="37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</a:t>
            </a:r>
            <a:r>
              <a:rPr lang="en-US" sz="9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reports</a:t>
            </a:r>
            <a:r>
              <a:rPr lang="en-US" sz="900" spc="-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matter</a:t>
            </a:r>
            <a:r>
              <a:rPr lang="en-US" sz="9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900" spc="-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local Social Services/LADO by telephone</a:t>
            </a:r>
            <a:r>
              <a:rPr lang="en-US" sz="9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and</a:t>
            </a:r>
            <a:r>
              <a:rPr lang="en-US" sz="9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immediately informs the SCPO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F28386-E69B-069A-1C18-39BF0CC02071}"/>
              </a:ext>
            </a:extLst>
          </p:cNvPr>
          <p:cNvSpPr txBox="1"/>
          <p:nvPr/>
        </p:nvSpPr>
        <p:spPr>
          <a:xfrm>
            <a:off x="104113" y="4652745"/>
            <a:ext cx="2464804" cy="499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0170" marR="227330">
              <a:lnSpc>
                <a:spcPct val="98000"/>
              </a:lnSpc>
              <a:spcBef>
                <a:spcPts val="365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 or SCPO takes steps necessary</a:t>
            </a:r>
            <a:r>
              <a:rPr lang="en-US" sz="900" spc="-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9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ensure</a:t>
            </a:r>
            <a:r>
              <a:rPr lang="en-US" sz="9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safety</a:t>
            </a:r>
            <a:r>
              <a:rPr lang="en-US" sz="9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 any child who may be at risk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EF0097D-2057-2DCE-C0E5-189E49ACBD16}"/>
              </a:ext>
            </a:extLst>
          </p:cNvPr>
          <p:cNvSpPr txBox="1"/>
          <p:nvPr/>
        </p:nvSpPr>
        <p:spPr>
          <a:xfrm>
            <a:off x="96181" y="5220232"/>
            <a:ext cx="24648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1440" marR="235585">
              <a:spcBef>
                <a:spcPts val="355"/>
              </a:spcBef>
            </a:pPr>
            <a:r>
              <a:rPr lang="en-GB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 makes accurate and contemporaneous record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BE2F25-681C-3271-0987-455B4ADC002B}"/>
              </a:ext>
            </a:extLst>
          </p:cNvPr>
          <p:cNvSpPr txBox="1"/>
          <p:nvPr/>
        </p:nvSpPr>
        <p:spPr>
          <a:xfrm>
            <a:off x="96181" y="5657491"/>
            <a:ext cx="2464804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1440" marR="150495">
              <a:spcBef>
                <a:spcPts val="36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Written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report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sent to Children’s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Services/LADO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within 24 hours of verbal report and copied to SCPO.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BBCBBBF-533E-3861-5409-8984F1A0A4BE}"/>
              </a:ext>
            </a:extLst>
          </p:cNvPr>
          <p:cNvSpPr txBox="1"/>
          <p:nvPr/>
        </p:nvSpPr>
        <p:spPr>
          <a:xfrm>
            <a:off x="2897106" y="3461306"/>
            <a:ext cx="134142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0805">
              <a:spcBef>
                <a:spcPts val="34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Complete Incident Report Form and forward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</a:t>
            </a:r>
            <a:r>
              <a:rPr lang="en-US" sz="9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who copies to SCPO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34A3CA-7686-985B-FDB3-2AD87E462977}"/>
              </a:ext>
            </a:extLst>
          </p:cNvPr>
          <p:cNvSpPr txBox="1"/>
          <p:nvPr/>
        </p:nvSpPr>
        <p:spPr>
          <a:xfrm>
            <a:off x="2897106" y="4173609"/>
            <a:ext cx="1341421" cy="1178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2075" marR="123825">
              <a:lnSpc>
                <a:spcPct val="98000"/>
              </a:lnSpc>
              <a:spcBef>
                <a:spcPts val="36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CPO reports other action to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taken</a:t>
            </a:r>
            <a:r>
              <a:rPr lang="en-US" sz="9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 SCPO, for SCPO to consider and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implement </a:t>
            </a:r>
            <a:r>
              <a:rPr lang="en-US" sz="9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any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appropriate safeguarding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 other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action.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01880404-8BEE-C08E-196B-2045D1D3A5E3}"/>
              </a:ext>
            </a:extLst>
          </p:cNvPr>
          <p:cNvCxnSpPr>
            <a:stCxn id="5" idx="3"/>
            <a:endCxn id="6" idx="0"/>
          </p:cNvCxnSpPr>
          <p:nvPr/>
        </p:nvCxnSpPr>
        <p:spPr>
          <a:xfrm>
            <a:off x="1803901" y="520556"/>
            <a:ext cx="889504" cy="38950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45CB08C-AE69-FD55-8AC1-7EA4022FEAEE}"/>
              </a:ext>
            </a:extLst>
          </p:cNvPr>
          <p:cNvCxnSpPr>
            <a:stCxn id="6" idx="2"/>
          </p:cNvCxnSpPr>
          <p:nvPr/>
        </p:nvCxnSpPr>
        <p:spPr>
          <a:xfrm>
            <a:off x="2693405" y="1417892"/>
            <a:ext cx="0" cy="1405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0AE1154-8EDA-7DA8-1D3F-CB2780400114}"/>
              </a:ext>
            </a:extLst>
          </p:cNvPr>
          <p:cNvCxnSpPr>
            <a:stCxn id="11" idx="2"/>
            <a:endCxn id="9" idx="0"/>
          </p:cNvCxnSpPr>
          <p:nvPr/>
        </p:nvCxnSpPr>
        <p:spPr>
          <a:xfrm>
            <a:off x="2693405" y="1807397"/>
            <a:ext cx="0" cy="1624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D37C1D-9084-5AAD-B341-BAB3C702E0C9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679010" y="2154482"/>
            <a:ext cx="12041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F09760F-0498-89E6-E895-9598AF26372F}"/>
              </a:ext>
            </a:extLst>
          </p:cNvPr>
          <p:cNvCxnSpPr/>
          <p:nvPr/>
        </p:nvCxnSpPr>
        <p:spPr>
          <a:xfrm>
            <a:off x="3051018" y="2339148"/>
            <a:ext cx="0" cy="5992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CCF7922-9D85-335F-9521-6960B57C1B8E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3503690" y="1163977"/>
            <a:ext cx="94005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5A871F5-A3C2-A574-590E-850FAB56FF68}"/>
              </a:ext>
            </a:extLst>
          </p:cNvPr>
          <p:cNvCxnSpPr>
            <a:stCxn id="12" idx="2"/>
          </p:cNvCxnSpPr>
          <p:nvPr/>
        </p:nvCxnSpPr>
        <p:spPr>
          <a:xfrm flipH="1">
            <a:off x="391560" y="2246553"/>
            <a:ext cx="1" cy="2685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75D9B6D-CC0F-EF80-9A66-8F3DDF3264FB}"/>
              </a:ext>
            </a:extLst>
          </p:cNvPr>
          <p:cNvCxnSpPr>
            <a:cxnSpLocks/>
          </p:cNvCxnSpPr>
          <p:nvPr/>
        </p:nvCxnSpPr>
        <p:spPr>
          <a:xfrm flipH="1">
            <a:off x="3051018" y="3207092"/>
            <a:ext cx="1" cy="2219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49A733C-30FA-7CC3-6FDC-A42D39CA22A3}"/>
              </a:ext>
            </a:extLst>
          </p:cNvPr>
          <p:cNvSpPr txBox="1"/>
          <p:nvPr/>
        </p:nvSpPr>
        <p:spPr>
          <a:xfrm>
            <a:off x="6096000" y="1233226"/>
            <a:ext cx="14146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Does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incident involve a student?</a:t>
            </a:r>
            <a:endParaRPr lang="en-GB" sz="9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22C6514-244F-B85B-27F8-C9C91FB5ACDF}"/>
              </a:ext>
            </a:extLst>
          </p:cNvPr>
          <p:cNvSpPr txBox="1"/>
          <p:nvPr/>
        </p:nvSpPr>
        <p:spPr>
          <a:xfrm>
            <a:off x="6096000" y="890312"/>
            <a:ext cx="2256576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Does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incident involve a member of staff? </a:t>
            </a:r>
            <a:endParaRPr lang="en-GB" sz="9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203FDBC-6437-AA1A-CBB2-42B3CAFE3F49}"/>
              </a:ext>
            </a:extLst>
          </p:cNvPr>
          <p:cNvSpPr txBox="1"/>
          <p:nvPr/>
        </p:nvSpPr>
        <p:spPr>
          <a:xfrm>
            <a:off x="9725122" y="821062"/>
            <a:ext cx="13259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2075" marR="118745">
              <a:spcBef>
                <a:spcPts val="34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Notify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 of HR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2CAA1BA-BA79-3669-791E-0C9AA59771C2}"/>
              </a:ext>
            </a:extLst>
          </p:cNvPr>
          <p:cNvSpPr txBox="1"/>
          <p:nvPr/>
        </p:nvSpPr>
        <p:spPr>
          <a:xfrm>
            <a:off x="9005559" y="1295234"/>
            <a:ext cx="206739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2075" marR="236855">
              <a:spcBef>
                <a:spcPts val="34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 of HR to consider and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implement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appropriate safeguarding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actions, and any other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action</a:t>
            </a:r>
            <a:r>
              <a:rPr lang="en-US" sz="900" spc="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required.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33677D5-6AB9-1D59-8943-75D35F71D42B}"/>
              </a:ext>
            </a:extLst>
          </p:cNvPr>
          <p:cNvSpPr txBox="1"/>
          <p:nvPr/>
        </p:nvSpPr>
        <p:spPr>
          <a:xfrm>
            <a:off x="7730061" y="3748257"/>
            <a:ext cx="22565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Where required, liaison between Director of Student Affairs (DSL), Director of People and Culture (CPO/SCPO) and local School/College contacts as appropriate to ensure necessary safeguarding measures are in place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A0A4349-1E23-7A8D-F279-9648672EA846}"/>
              </a:ext>
            </a:extLst>
          </p:cNvPr>
          <p:cNvCxnSpPr>
            <a:stCxn id="51" idx="3"/>
          </p:cNvCxnSpPr>
          <p:nvPr/>
        </p:nvCxnSpPr>
        <p:spPr>
          <a:xfrm>
            <a:off x="8352576" y="1005728"/>
            <a:ext cx="12803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8C186AA1-8CD8-B387-83EB-069BED5A56E0}"/>
              </a:ext>
            </a:extLst>
          </p:cNvPr>
          <p:cNvSpPr txBox="1"/>
          <p:nvPr/>
        </p:nvSpPr>
        <p:spPr>
          <a:xfrm>
            <a:off x="5913799" y="2011492"/>
            <a:ext cx="17790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0805" marR="257175">
              <a:spcBef>
                <a:spcPts val="350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Notify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 of Student Affairs as </a:t>
            </a:r>
            <a:r>
              <a:rPr lang="en-US" sz="9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DSL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44CFCBD8-E17F-8AD1-5BC7-7B0942B7FFEB}"/>
              </a:ext>
            </a:extLst>
          </p:cNvPr>
          <p:cNvCxnSpPr/>
          <p:nvPr/>
        </p:nvCxnSpPr>
        <p:spPr>
          <a:xfrm>
            <a:off x="6681457" y="1602558"/>
            <a:ext cx="0" cy="3672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F364F17-828D-953E-2FF5-564C623DFEB3}"/>
              </a:ext>
            </a:extLst>
          </p:cNvPr>
          <p:cNvCxnSpPr>
            <a:stCxn id="8" idx="3"/>
            <a:endCxn id="51" idx="1"/>
          </p:cNvCxnSpPr>
          <p:nvPr/>
        </p:nvCxnSpPr>
        <p:spPr>
          <a:xfrm flipV="1">
            <a:off x="5785165" y="1005728"/>
            <a:ext cx="310835" cy="1582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168072A-8FCD-08C3-27BA-E7B0227AD9FC}"/>
              </a:ext>
            </a:extLst>
          </p:cNvPr>
          <p:cNvCxnSpPr>
            <a:stCxn id="8" idx="3"/>
            <a:endCxn id="49" idx="1"/>
          </p:cNvCxnSpPr>
          <p:nvPr/>
        </p:nvCxnSpPr>
        <p:spPr>
          <a:xfrm>
            <a:off x="5785165" y="1163977"/>
            <a:ext cx="310835" cy="2539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7D1B29A-CB41-9436-B7DF-988A2FE7FC1B}"/>
              </a:ext>
            </a:extLst>
          </p:cNvPr>
          <p:cNvCxnSpPr>
            <a:cxnSpLocks/>
          </p:cNvCxnSpPr>
          <p:nvPr/>
        </p:nvCxnSpPr>
        <p:spPr>
          <a:xfrm>
            <a:off x="9451817" y="1969816"/>
            <a:ext cx="0" cy="16551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4ADF76D4-FC6B-4593-E673-DF7226B1F3E4}"/>
              </a:ext>
            </a:extLst>
          </p:cNvPr>
          <p:cNvSpPr txBox="1"/>
          <p:nvPr/>
        </p:nvSpPr>
        <p:spPr>
          <a:xfrm>
            <a:off x="5913800" y="2479016"/>
            <a:ext cx="177900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92075" marR="215265">
              <a:spcBef>
                <a:spcPts val="345"/>
              </a:spcBef>
            </a:pP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 of Student Affairs, DSL to consider and </a:t>
            </a:r>
            <a:r>
              <a:rPr lang="en-US" sz="9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implement appropriate safeguarding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actions, and any other action</a:t>
            </a:r>
            <a:r>
              <a:rPr lang="en-US" sz="9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required.</a:t>
            </a:r>
            <a:endParaRPr lang="en-GB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CF62B52A-882C-32AD-9F98-8F4CC87F5D6E}"/>
              </a:ext>
            </a:extLst>
          </p:cNvPr>
          <p:cNvCxnSpPr>
            <a:cxnSpLocks/>
          </p:cNvCxnSpPr>
          <p:nvPr/>
        </p:nvCxnSpPr>
        <p:spPr>
          <a:xfrm rot="16200000" flipH="1">
            <a:off x="6739364" y="3447517"/>
            <a:ext cx="932693" cy="842352"/>
          </a:xfrm>
          <a:prstGeom prst="bentConnector3">
            <a:avLst>
              <a:gd name="adj1" fmla="val 98534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092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University of Birmingham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Hayes (Academic Registrar's Office)</dc:creator>
  <cp:lastModifiedBy>Jennifer Hayes (Academic Registrar's Office)</cp:lastModifiedBy>
  <cp:revision>1</cp:revision>
  <dcterms:created xsi:type="dcterms:W3CDTF">2025-02-25T08:47:23Z</dcterms:created>
  <dcterms:modified xsi:type="dcterms:W3CDTF">2025-02-25T09:20:20Z</dcterms:modified>
</cp:coreProperties>
</file>